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8" r:id="rId4"/>
    <p:sldId id="299" r:id="rId5"/>
    <p:sldId id="301" r:id="rId6"/>
    <p:sldId id="258" r:id="rId7"/>
    <p:sldId id="259" r:id="rId8"/>
    <p:sldId id="260" r:id="rId9"/>
    <p:sldId id="261" r:id="rId10"/>
    <p:sldId id="263" r:id="rId11"/>
    <p:sldId id="268" r:id="rId12"/>
    <p:sldId id="270" r:id="rId13"/>
    <p:sldId id="271" r:id="rId14"/>
    <p:sldId id="272" r:id="rId15"/>
    <p:sldId id="284" r:id="rId16"/>
    <p:sldId id="273" r:id="rId17"/>
    <p:sldId id="277" r:id="rId18"/>
    <p:sldId id="315" r:id="rId19"/>
    <p:sldId id="283" r:id="rId20"/>
    <p:sldId id="313" r:id="rId21"/>
    <p:sldId id="285" r:id="rId22"/>
    <p:sldId id="292" r:id="rId23"/>
    <p:sldId id="296" r:id="rId24"/>
    <p:sldId id="297" r:id="rId25"/>
    <p:sldId id="303" r:id="rId26"/>
    <p:sldId id="305" r:id="rId27"/>
    <p:sldId id="26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med">
    <p:random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gif"/><Relationship Id="rId3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762000"/>
            <a:ext cx="6172200" cy="205359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Biomolecules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2514600" y="2743200"/>
            <a:ext cx="61722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Biology Bonanza</a:t>
            </a:r>
            <a:endParaRPr lang="en-US" sz="2400" dirty="0"/>
          </a:p>
        </p:txBody>
      </p:sp>
      <p:pic>
        <p:nvPicPr>
          <p:cNvPr id="5" name="Picture 4" descr="Chiquita-DM2-minion-dave-banan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581400"/>
            <a:ext cx="4199669" cy="2971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Fill in the Macromolecule chart and answer the questions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-2590800" y="3352800"/>
            <a:ext cx="259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baseline="0" dirty="0" smtClean="0">
              <a:latin typeface="Georgia-Bold"/>
            </a:endParaRPr>
          </a:p>
          <a:p>
            <a:endParaRPr lang="en-US" i="1" baseline="0" dirty="0" smtClean="0">
              <a:latin typeface="Georgia-Italic"/>
            </a:endParaRPr>
          </a:p>
          <a:p>
            <a:endParaRPr lang="en-US" i="1" baseline="0" dirty="0" smtClean="0">
              <a:latin typeface="Georgia-Italic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879050"/>
              </p:ext>
            </p:extLst>
          </p:nvPr>
        </p:nvGraphicFramePr>
        <p:xfrm>
          <a:off x="380999" y="1066800"/>
          <a:ext cx="8382001" cy="569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115"/>
                <a:gridCol w="2014904"/>
                <a:gridCol w="1611924"/>
                <a:gridCol w="2982058"/>
              </a:tblGrid>
              <a:tr h="102469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Types</a:t>
                      </a:r>
                      <a:r>
                        <a:rPr lang="en-US" dirty="0" smtClean="0"/>
                        <a:t> and </a:t>
                      </a:r>
                      <a:r>
                        <a:rPr lang="en-US" i="1" dirty="0" smtClean="0"/>
                        <a:t>Examples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Monomers and Polymers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Structure/Function</a:t>
                      </a:r>
                      <a:endParaRPr lang="en-US" dirty="0"/>
                    </a:p>
                  </a:txBody>
                  <a:tcPr/>
                </a:tc>
              </a:tr>
              <a:tr h="860472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latin typeface="Georgia"/>
                        </a:rPr>
                        <a:t>Carbohydrate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Georgia-Italic"/>
                        </a:rPr>
                        <a:t>glucose (sugar)</a:t>
                      </a:r>
                      <a:endParaRPr lang="en-US" sz="1600" i="1" dirty="0" smtClean="0"/>
                    </a:p>
                    <a:p>
                      <a:r>
                        <a:rPr lang="en-US" sz="1600" i="1" dirty="0" smtClean="0"/>
                        <a:t>starch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M-monosaccharide</a:t>
                      </a:r>
                    </a:p>
                    <a:p>
                      <a:r>
                        <a:rPr lang="en-US" sz="1600" dirty="0" smtClean="0"/>
                        <a:t>P-polysaccharide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Georgia-Italic"/>
                        </a:rPr>
                        <a:t>C, H, O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baseline="0" dirty="0" smtClean="0">
                          <a:latin typeface="Georgia-Italic"/>
                        </a:rPr>
                        <a:t>Provides most of the energy</a:t>
                      </a:r>
                    </a:p>
                    <a:p>
                      <a:r>
                        <a:rPr lang="en-US" sz="1600" i="1" baseline="0" dirty="0" smtClean="0">
                          <a:latin typeface="Georgia-Italic"/>
                        </a:rPr>
                        <a:t>for cell processes</a:t>
                      </a:r>
                      <a:br>
                        <a:rPr lang="en-US" sz="1600" i="1" baseline="0" dirty="0" smtClean="0">
                          <a:latin typeface="Georgia-Italic"/>
                        </a:rPr>
                      </a:br>
                      <a:r>
                        <a:rPr lang="en-US" sz="1600" i="1" baseline="0" dirty="0" smtClean="0">
                          <a:latin typeface="Georgia-Italic"/>
                        </a:rPr>
                        <a:t>H and O in a 2:1 ratio</a:t>
                      </a:r>
                    </a:p>
                  </a:txBody>
                  <a:tcPr/>
                </a:tc>
              </a:tr>
              <a:tr h="1115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Georgia"/>
                        </a:rPr>
                        <a:t>Lipid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Georgia-Italic"/>
                        </a:rPr>
                        <a:t>fats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Georgia-Italic"/>
                        </a:rPr>
                        <a:t>oils</a:t>
                      </a:r>
                      <a:endParaRPr lang="en-US" sz="1600" baseline="0" dirty="0" smtClean="0">
                        <a:latin typeface="Georgia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Fatty</a:t>
                      </a:r>
                      <a:r>
                        <a:rPr lang="en-US" sz="1600" baseline="0" dirty="0" smtClean="0"/>
                        <a:t> acids and glycerol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Georgia-Italic"/>
                        </a:rPr>
                        <a:t>C, H, O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baseline="0" dirty="0" smtClean="0">
                          <a:latin typeface="Georgia-Italic"/>
                        </a:rPr>
                        <a:t>Building block of biological</a:t>
                      </a:r>
                    </a:p>
                    <a:p>
                      <a:r>
                        <a:rPr lang="en-US" sz="1600" i="1" baseline="0" dirty="0" smtClean="0">
                          <a:latin typeface="Georgia-Italic"/>
                        </a:rPr>
                        <a:t>membranes, makes</a:t>
                      </a:r>
                    </a:p>
                    <a:p>
                      <a:r>
                        <a:rPr lang="en-US" sz="1600" i="1" baseline="0" dirty="0" smtClean="0">
                          <a:latin typeface="Georgia-Italic"/>
                        </a:rPr>
                        <a:t>coverings waterproof,</a:t>
                      </a:r>
                    </a:p>
                    <a:p>
                      <a:r>
                        <a:rPr lang="en-US" sz="1600" i="1" baseline="0" dirty="0" smtClean="0">
                          <a:latin typeface="Georgia-Italic"/>
                        </a:rPr>
                        <a:t>long term energy storage</a:t>
                      </a:r>
                      <a:endParaRPr lang="en-US" sz="1600" dirty="0"/>
                    </a:p>
                  </a:txBody>
                  <a:tcPr/>
                </a:tc>
              </a:tr>
              <a:tr h="16253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Georgia"/>
                        </a:rPr>
                        <a:t>Protein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Georgia"/>
                        </a:rPr>
                        <a:t>enzymes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Georgia"/>
                        </a:rPr>
                        <a:t>hormones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M-amino acids</a:t>
                      </a:r>
                    </a:p>
                    <a:p>
                      <a:r>
                        <a:rPr lang="en-US" sz="1600" dirty="0" smtClean="0"/>
                        <a:t>P-polypeptide (protein)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Georgia-Italic"/>
                        </a:rPr>
                        <a:t>C, H, O, 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baseline="0" dirty="0" smtClean="0">
                          <a:latin typeface="Georgia-Italic"/>
                        </a:rPr>
                        <a:t>Controls rates of reactions,</a:t>
                      </a:r>
                    </a:p>
                    <a:p>
                      <a:r>
                        <a:rPr lang="en-US" sz="1600" i="1" baseline="0" dirty="0" smtClean="0">
                          <a:latin typeface="Georgia-Italic"/>
                        </a:rPr>
                        <a:t>regulates cell processes,</a:t>
                      </a:r>
                    </a:p>
                    <a:p>
                      <a:r>
                        <a:rPr lang="en-US" sz="1600" i="1" baseline="0" dirty="0" smtClean="0">
                          <a:latin typeface="Georgia-Italic"/>
                        </a:rPr>
                        <a:t>forms bones and muscles,</a:t>
                      </a:r>
                    </a:p>
                    <a:p>
                      <a:r>
                        <a:rPr lang="en-US" sz="1600" i="1" baseline="0" dirty="0" smtClean="0">
                          <a:latin typeface="Georgia-Italic"/>
                        </a:rPr>
                        <a:t>transports materials in and</a:t>
                      </a:r>
                    </a:p>
                    <a:p>
                      <a:r>
                        <a:rPr lang="en-US" sz="1600" i="1" baseline="0" dirty="0" smtClean="0">
                          <a:latin typeface="Georgia-Italic"/>
                        </a:rPr>
                        <a:t>out of cells, fights diseases</a:t>
                      </a:r>
                    </a:p>
                  </a:txBody>
                  <a:tcPr/>
                </a:tc>
              </a:tr>
              <a:tr h="860472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latin typeface="Georgia"/>
                        </a:rPr>
                        <a:t>Nucleic acid</a:t>
                      </a:r>
                    </a:p>
                    <a:p>
                      <a:r>
                        <a:rPr lang="en-US" sz="1600" i="1" baseline="0" dirty="0" smtClean="0">
                          <a:latin typeface="Georgia-Italic"/>
                        </a:rPr>
                        <a:t>DNA</a:t>
                      </a:r>
                    </a:p>
                    <a:p>
                      <a:r>
                        <a:rPr lang="en-US" sz="1600" i="1" baseline="0" dirty="0" smtClean="0">
                          <a:latin typeface="Georgia-Italic"/>
                        </a:rPr>
                        <a:t>RNA</a:t>
                      </a:r>
                    </a:p>
                    <a:p>
                      <a:endParaRPr lang="en-US" sz="1600" b="1" baseline="0" dirty="0" smtClean="0">
                        <a:latin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baseline="0" dirty="0" smtClean="0">
                          <a:latin typeface="Georgia-Italic"/>
                        </a:rPr>
                        <a:t>M-nucleotide</a:t>
                      </a:r>
                    </a:p>
                    <a:p>
                      <a:r>
                        <a:rPr lang="en-US" sz="1600" i="0" baseline="0" dirty="0" smtClean="0">
                          <a:latin typeface="Georgia-Italic"/>
                        </a:rPr>
                        <a:t>P-DNA, 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i="1" baseline="0" dirty="0" smtClean="0">
                          <a:latin typeface="Georgia-Italic"/>
                        </a:rPr>
                        <a:t>C, H, O, N,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baseline="0" dirty="0" smtClean="0">
                          <a:latin typeface="Georgia-Italic"/>
                        </a:rPr>
                        <a:t>Stores and transmits</a:t>
                      </a:r>
                    </a:p>
                    <a:p>
                      <a:r>
                        <a:rPr lang="en-US" sz="1600" i="1" baseline="0" dirty="0" smtClean="0">
                          <a:latin typeface="Georgia-Italic"/>
                        </a:rPr>
                        <a:t>hereditary information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658368"/>
            <a:ext cx="86868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. The diagram below represents which of the following </a:t>
            </a:r>
            <a:r>
              <a:rPr lang="en-US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biomolecules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? 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79825"/>
          </a:xfrm>
        </p:spPr>
        <p:txBody>
          <a:bodyPr/>
          <a:lstStyle/>
          <a:p>
            <a:pPr marL="639763" lvl="1" indent="-352425" eaLnBrk="1" hangingPunct="1">
              <a:buFont typeface="Verdana" charset="0"/>
              <a:buNone/>
            </a:pPr>
            <a:r>
              <a:rPr lang="en-US" sz="2400" dirty="0">
                <a:latin typeface="Century Gothic" charset="0"/>
              </a:rPr>
              <a:t>a. carbohydrate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b. protein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c. lipid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d. nucleic acid </a:t>
            </a:r>
          </a:p>
          <a:p>
            <a:pPr eaLnBrk="1" hangingPunct="1"/>
            <a:endParaRPr lang="en-US" dirty="0">
              <a:latin typeface="Century Gothic" charset="0"/>
            </a:endParaRPr>
          </a:p>
        </p:txBody>
      </p:sp>
      <p:pic>
        <p:nvPicPr>
          <p:cNvPr id="1536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36417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2590800"/>
            <a:ext cx="2819400" cy="4572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53568"/>
            <a:ext cx="8686800" cy="1399032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. The diagram below represents which of the following </a:t>
            </a:r>
            <a:r>
              <a:rPr lang="en-US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biomolecules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?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5720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a. carbohydrate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b. protein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c. lipid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d. nucleic acid </a:t>
            </a:r>
          </a:p>
          <a:p>
            <a:pPr eaLnBrk="1" hangingPunct="1"/>
            <a:endParaRPr lang="en-US" dirty="0">
              <a:latin typeface="Century Gothic" charset="0"/>
            </a:endParaRPr>
          </a:p>
        </p:txBody>
      </p:sp>
      <p:pic>
        <p:nvPicPr>
          <p:cNvPr id="17411" name="Picture 11" descr="Description: http://biology.clc.uc.edu/graphics/bio104/f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350520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3200400"/>
            <a:ext cx="2743200" cy="4572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9154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3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3</a:t>
            </a:r>
            <a: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. </a:t>
            </a:r>
            <a:r>
              <a:rPr lang="en-US" sz="3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Nitrogen</a:t>
            </a:r>
            <a: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is </a:t>
            </a:r>
            <a:r>
              <a:rPr lang="en-US" sz="3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NOT</a:t>
            </a:r>
            <a: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a part of which of these biomolecules? 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22098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a. enzyme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b. amino acid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c. nucleic acid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d. carbohydrates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419600"/>
            <a:ext cx="3200400" cy="3810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637506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sz="34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34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4. 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Why is nitrogen important to living things?</a:t>
            </a:r>
            <a:endParaRPr lang="en-US" sz="3400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003425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a. Nitrogen is a key component of all carbohydrates.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b. Nitrogen is a key component of proteins.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c. Nitrogen is a key component of cellulose.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d. Nitrogen is a key component of lipids.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819400"/>
            <a:ext cx="7620000" cy="5334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89154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5</a:t>
            </a:r>
            <a: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. Which of these important chemicals forms the framework for </a:t>
            </a:r>
            <a:r>
              <a:rPr lang="en-US" sz="3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carbohydrates</a:t>
            </a:r>
            <a: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, </a:t>
            </a:r>
            <a:r>
              <a:rPr lang="en-US" sz="3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fats</a:t>
            </a:r>
            <a: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, and other molecules of life?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87775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Century Gothic" charset="0"/>
              </a:rPr>
              <a:t>	a. nitrogen		</a:t>
            </a:r>
          </a:p>
          <a:p>
            <a:pPr eaLnBrk="1" hangingPunct="1">
              <a:buFont typeface="Wingdings 2" charset="0"/>
              <a:buNone/>
            </a:pPr>
            <a:r>
              <a:rPr lang="en-US">
                <a:latin typeface="Century Gothic" charset="0"/>
              </a:rPr>
              <a:t>	b. oxygen		</a:t>
            </a:r>
          </a:p>
          <a:p>
            <a:pPr eaLnBrk="1" hangingPunct="1">
              <a:buFont typeface="Wingdings 2" charset="0"/>
              <a:buNone/>
            </a:pPr>
            <a:r>
              <a:rPr lang="en-US">
                <a:latin typeface="Century Gothic" charset="0"/>
              </a:rPr>
              <a:t>	c. water		</a:t>
            </a:r>
          </a:p>
          <a:p>
            <a:pPr eaLnBrk="1" hangingPunct="1">
              <a:buFont typeface="Wingdings 2" charset="0"/>
              <a:buNone/>
            </a:pPr>
            <a:r>
              <a:rPr lang="en-US">
                <a:latin typeface="Century Gothic" charset="0"/>
              </a:rPr>
              <a:t>	d. carbon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962400"/>
            <a:ext cx="2895600" cy="6096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0"/>
            <a:ext cx="8915400" cy="1399032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6</a:t>
            </a:r>
            <a:r>
              <a:rPr lang="en-US" sz="34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. Identify the molecule, which is </a:t>
            </a:r>
            <a:r>
              <a:rPr lang="en-US" sz="34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broken down during respiration</a:t>
            </a:r>
            <a:r>
              <a:rPr lang="en-US" sz="34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forming water and carbon dioxide and releasing energy. </a:t>
            </a:r>
            <a:br>
              <a:rPr lang="en-US" sz="34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sz="3400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8229600" cy="18288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a. deoxyribonucleic acid (DNA)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b. glucose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c. </a:t>
            </a:r>
            <a:r>
              <a:rPr lang="en-US" dirty="0" err="1">
                <a:latin typeface="Century Gothic" charset="0"/>
              </a:rPr>
              <a:t>nicotinamide</a:t>
            </a:r>
            <a:r>
              <a:rPr lang="en-US" dirty="0">
                <a:latin typeface="Century Gothic" charset="0"/>
              </a:rPr>
              <a:t> adenine dinucleotide (NAD+)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d. hemoglobin </a:t>
            </a:r>
          </a:p>
          <a:p>
            <a:pPr eaLnBrk="1" hangingPunct="1"/>
            <a:endParaRPr lang="en-US" dirty="0">
              <a:latin typeface="Century Gothic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276600"/>
            <a:ext cx="2514600" cy="4572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815" y="457200"/>
            <a:ext cx="91440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7</a:t>
            </a:r>
            <a: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. which of the following pairs is incorrect?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28194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a. </a:t>
            </a:r>
            <a:r>
              <a:rPr lang="en-US" dirty="0" smtClean="0">
                <a:latin typeface="Century Gothic" charset="0"/>
              </a:rPr>
              <a:t>RNA and nucleic acid</a:t>
            </a:r>
            <a:r>
              <a:rPr lang="en-US" dirty="0">
                <a:latin typeface="Century Gothic" charset="0"/>
              </a:rPr>
              <a:t>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b. </a:t>
            </a:r>
            <a:r>
              <a:rPr lang="en-US" dirty="0" smtClean="0">
                <a:latin typeface="Century Gothic" charset="0"/>
              </a:rPr>
              <a:t>enzyme and protein</a:t>
            </a:r>
            <a:r>
              <a:rPr lang="en-US" dirty="0">
                <a:latin typeface="Century Gothic" charset="0"/>
              </a:rPr>
              <a:t>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c. </a:t>
            </a:r>
            <a:r>
              <a:rPr lang="en-US" dirty="0" smtClean="0">
                <a:latin typeface="Century Gothic" charset="0"/>
              </a:rPr>
              <a:t>oil and lipid</a:t>
            </a:r>
            <a:r>
              <a:rPr lang="en-US" dirty="0">
                <a:latin typeface="Century Gothic" charset="0"/>
              </a:rPr>
              <a:t>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d. </a:t>
            </a:r>
            <a:r>
              <a:rPr lang="en-US" dirty="0" smtClean="0">
                <a:latin typeface="Century Gothic" charset="0"/>
              </a:rPr>
              <a:t>fat and carbohydrate</a:t>
            </a:r>
            <a:endParaRPr lang="en-US" dirty="0">
              <a:latin typeface="Century Gothic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276600"/>
            <a:ext cx="3962400" cy="6096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725168"/>
            <a:ext cx="9220200" cy="1399032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sz="34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34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sz="34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34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8. To which group do </a:t>
            </a:r>
            <a:r>
              <a:rPr lang="en-US" sz="34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enzymes</a:t>
            </a:r>
            <a:r>
              <a:rPr lang="en-US" sz="34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belong?</a:t>
            </a:r>
            <a:br>
              <a:rPr lang="en-US" sz="34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sz="3400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263775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a. lipids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b. proteins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c. carbohydrates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d. nucleic acids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657600"/>
            <a:ext cx="2895600" cy="6096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8839200" cy="1399032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9</a:t>
            </a:r>
            <a:r>
              <a:rPr lang="en-US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. biomolecules are crucial to a variety of life processes and body structures. One of these molecules </a:t>
            </a:r>
            <a:r>
              <a:rPr lang="en-US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</a:t>
            </a:r>
            <a:r>
              <a:rPr lang="en-US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protein.  </a:t>
            </a:r>
            <a:r>
              <a:rPr lang="en-US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Which of the following is true of proteins? </a:t>
            </a:r>
            <a:endParaRPr lang="en-US" sz="3200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81000" y="3581400"/>
            <a:ext cx="8229600" cy="30480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a. composed of building blocks called amino acids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b. insoluble in water and are used by the body for energy storage and insulation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c. complex biomolecules that store genetic information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d. organic compounds used by cells to store and release energy </a:t>
            </a:r>
          </a:p>
          <a:p>
            <a:pPr eaLnBrk="1" hangingPunct="1"/>
            <a:endParaRPr lang="en-US" dirty="0">
              <a:latin typeface="Century Gothic" charset="0"/>
            </a:endParaRPr>
          </a:p>
          <a:p>
            <a:pPr eaLnBrk="1" hangingPunct="1"/>
            <a:endParaRPr lang="en-US" dirty="0">
              <a:latin typeface="Century Gothic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505200"/>
            <a:ext cx="7620000" cy="6096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9600" y="457200"/>
            <a:ext cx="777240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Biomolecules</a:t>
            </a:r>
            <a:r>
              <a:rPr lang="en-US" sz="2800" dirty="0"/>
              <a:t> are organic molecules produced by living organisms. </a:t>
            </a:r>
            <a:r>
              <a:rPr lang="en-US" sz="2800" dirty="0" smtClean="0"/>
              <a:t>What are the structure and function of the 4 classes of biomolecules?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Carbohydrates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Lipids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Proteins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Nucleic Acids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term “organic” means the molecule contains which element?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Carbon</a:t>
            </a:r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1648968"/>
            <a:ext cx="95250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 </a:t>
            </a:r>
            <a:b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10.  To which group do </a:t>
            </a:r>
            <a:r>
              <a:rPr lang="en-US" sz="3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sugars</a:t>
            </a:r>
            <a:r>
              <a:rPr lang="en-US" sz="38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belong?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3352800"/>
            <a:ext cx="8229600" cy="28194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a. nucleic acids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b. proteins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c. lipids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d. carbohydrates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4724400"/>
            <a:ext cx="3505200" cy="6096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3568"/>
            <a:ext cx="91440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11. Which of the following statements about </a:t>
            </a: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enzymes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is </a:t>
            </a: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true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? 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Century Gothic" charset="0"/>
              </a:rPr>
              <a:t>a. Amylase, a digestive enzyme found in saliva, helps break down food molecules.</a:t>
            </a:r>
          </a:p>
          <a:p>
            <a:pPr eaLnBrk="1" hangingPunct="1">
              <a:buFont typeface="Wingdings 2" charset="0"/>
              <a:buNone/>
            </a:pPr>
            <a:r>
              <a:rPr lang="en-US">
                <a:latin typeface="Century Gothic" charset="0"/>
              </a:rPr>
              <a:t>b. Enzymes do not play a role in metabolic processes of the body. </a:t>
            </a:r>
          </a:p>
          <a:p>
            <a:pPr eaLnBrk="1" hangingPunct="1">
              <a:buFont typeface="Wingdings 2" charset="0"/>
              <a:buNone/>
            </a:pPr>
            <a:r>
              <a:rPr lang="en-US">
                <a:latin typeface="Century Gothic" charset="0"/>
              </a:rPr>
              <a:t>c. Enzymes are chemically altered during reactions in which they are involved. </a:t>
            </a:r>
          </a:p>
          <a:p>
            <a:pPr eaLnBrk="1" hangingPunct="1">
              <a:buFont typeface="Wingdings 2" charset="0"/>
              <a:buNone/>
            </a:pPr>
            <a:r>
              <a:rPr lang="en-US">
                <a:latin typeface="Century Gothic" charset="0"/>
              </a:rPr>
              <a:t>d. Enzymes always slow the rate at which a chemical reaction occurs. </a:t>
            </a:r>
          </a:p>
          <a:p>
            <a:pPr eaLnBrk="1" hangingPunct="1"/>
            <a:endParaRPr lang="en-US">
              <a:latin typeface="Century Gothic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905000"/>
            <a:ext cx="7772400" cy="9144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1200"/>
            <a:ext cx="8458200" cy="1399032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27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12. Like complex carbohydrates, proteins are </a:t>
            </a:r>
            <a:r>
              <a:rPr lang="en-US" sz="27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biomolecules</a:t>
            </a:r>
            <a:r>
              <a:rPr lang="en-US" sz="27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that serve many functions and can be chemically broken down and restructured. Both </a:t>
            </a:r>
            <a:r>
              <a:rPr lang="en-US" sz="27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proteins</a:t>
            </a:r>
            <a:r>
              <a:rPr lang="en-US" sz="27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and complex </a:t>
            </a:r>
            <a:r>
              <a:rPr lang="en-US" sz="27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carbohydrates</a:t>
            </a:r>
            <a:r>
              <a:rPr lang="en-US" sz="27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are which of the following?</a:t>
            </a:r>
            <a:br>
              <a:rPr lang="en-US" sz="27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sz="27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533400" y="3276600"/>
            <a:ext cx="8229600" cy="22098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a. polymers of smaller subunits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b. sequences of sugars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c. lipids of large molecules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d. nucleotides of DNA </a:t>
            </a:r>
          </a:p>
          <a:p>
            <a:pPr eaLnBrk="1" hangingPunct="1"/>
            <a:endParaRPr lang="en-US" dirty="0">
              <a:latin typeface="Century Gothic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352800"/>
            <a:ext cx="5867400" cy="5334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0768"/>
            <a:ext cx="91440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3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13</a:t>
            </a:r>
            <a:r>
              <a:rPr lang="en-US" sz="33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. This diagram shows an </a:t>
            </a:r>
            <a:r>
              <a:rPr lang="en-US" sz="33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enzyme-substrate</a:t>
            </a:r>
            <a:r>
              <a:rPr lang="en-US" sz="33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complex. </a:t>
            </a:r>
            <a:br>
              <a:rPr lang="en-US" sz="33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33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sz="33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33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Which is represented by </a:t>
            </a:r>
            <a:r>
              <a:rPr lang="en-US" sz="33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Structure X</a:t>
            </a:r>
            <a:r>
              <a:rPr lang="en-US" sz="33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? 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44975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a. substrate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b. product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c. enzyme		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d. complex</a:t>
            </a:r>
          </a:p>
        </p:txBody>
      </p:sp>
      <p:pic>
        <p:nvPicPr>
          <p:cNvPr id="44035" name="Picture 2" descr="Screen shot 2012-04-11 at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47371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2133600"/>
            <a:ext cx="2895600" cy="6096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8839200" cy="1399032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14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. What will </a:t>
            </a: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most likely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happen if an appropriate </a:t>
            </a: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enzyme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is </a:t>
            </a: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added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to a </a:t>
            </a: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chemical reaction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?</a:t>
            </a:r>
            <a:b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sz="3600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68775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a. The reaction rate will increase. 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b. The equilibrium of the reaction will be maintained. 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c. The reaction rate will decrease. 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d. The reaction will stop. </a:t>
            </a:r>
          </a:p>
          <a:p>
            <a:pPr eaLnBrk="1" hangingPunct="1"/>
            <a:endParaRPr lang="en-US" dirty="0">
              <a:latin typeface="Century Gothic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209800"/>
            <a:ext cx="6477000" cy="5334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168"/>
            <a:ext cx="82296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15. The diagram below is the </a:t>
            </a: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monomer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 of </a:t>
            </a: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nucleic acids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. What is this monomer? 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3406775"/>
            <a:ext cx="8229600" cy="2689225"/>
          </a:xfrm>
        </p:spPr>
        <p:txBody>
          <a:bodyPr/>
          <a:lstStyle/>
          <a:p>
            <a:pPr lvl="1" eaLnBrk="1" hangingPunct="1">
              <a:buFont typeface="Verdana" charset="0"/>
              <a:buNone/>
            </a:pPr>
            <a:r>
              <a:rPr lang="en-US" sz="3400">
                <a:latin typeface="Century Gothic" charset="0"/>
              </a:rPr>
              <a:t>a. amino acid</a:t>
            </a:r>
          </a:p>
          <a:p>
            <a:pPr lvl="1" eaLnBrk="1" hangingPunct="1">
              <a:buFont typeface="Verdana" charset="0"/>
              <a:buNone/>
            </a:pPr>
            <a:r>
              <a:rPr lang="en-US" sz="3400">
                <a:latin typeface="Century Gothic" charset="0"/>
              </a:rPr>
              <a:t>b. saccharide</a:t>
            </a:r>
          </a:p>
          <a:p>
            <a:pPr eaLnBrk="1" hangingPunct="1">
              <a:buFont typeface="Wingdings 2" charset="0"/>
              <a:buNone/>
            </a:pPr>
            <a:r>
              <a:rPr lang="en-US" sz="3400">
                <a:latin typeface="Century Gothic" charset="0"/>
              </a:rPr>
              <a:t>	c. 3 fatty acids &amp; glycerol </a:t>
            </a:r>
          </a:p>
          <a:p>
            <a:pPr eaLnBrk="1" hangingPunct="1">
              <a:buFont typeface="Wingdings 2" charset="0"/>
              <a:buNone/>
            </a:pPr>
            <a:r>
              <a:rPr lang="en-US" sz="3400">
                <a:latin typeface="Century Gothic" charset="0"/>
              </a:rPr>
              <a:t>	d. nucleotide  </a:t>
            </a:r>
          </a:p>
          <a:p>
            <a:pPr eaLnBrk="1" hangingPunct="1"/>
            <a:endParaRPr lang="en-US">
              <a:latin typeface="Century Gothic" charset="0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657600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5257800"/>
            <a:ext cx="2895600" cy="6096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4582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16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. The diagram below represents which of the following </a:t>
            </a:r>
            <a:r>
              <a:rPr lang="en-US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biomolecules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? 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720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a. carbohydrate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b. protein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c. lipid</a:t>
            </a:r>
          </a:p>
          <a:p>
            <a:pPr eaLnBrk="1" hangingPunct="1">
              <a:buFont typeface="Wingdings 2" charset="0"/>
              <a:buNone/>
            </a:pPr>
            <a:r>
              <a:rPr lang="en-US" dirty="0">
                <a:latin typeface="Century Gothic" charset="0"/>
              </a:rPr>
              <a:t>	d. nucleic acid </a:t>
            </a:r>
          </a:p>
        </p:txBody>
      </p:sp>
      <p:pic>
        <p:nvPicPr>
          <p:cNvPr id="16387" name="Picture 10" descr="Description: Description: http://www.protocolsupplements.com/Sports-Performance-Supplements/wp-content/uploads/2009/06/amino-acid-mca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81200"/>
            <a:ext cx="32766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3048000"/>
            <a:ext cx="2895600" cy="457200"/>
          </a:xfrm>
          <a:prstGeom prst="rect">
            <a:avLst/>
          </a:prstGeom>
          <a:noFill/>
          <a:ln>
            <a:solidFill>
              <a:srgbClr val="05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I Need to Remember…..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 Simple sugars</a:t>
            </a:r>
            <a:r>
              <a:rPr lang="en-US" i="1" dirty="0"/>
              <a:t>, the smallest carbohydrates, serve as fuel.</a:t>
            </a:r>
          </a:p>
          <a:p>
            <a:r>
              <a:rPr lang="en-US" dirty="0" smtClean="0"/>
              <a:t> </a:t>
            </a:r>
            <a:r>
              <a:rPr lang="en-US" i="1" dirty="0"/>
              <a:t>Lipids store large amounts of energy.</a:t>
            </a:r>
          </a:p>
          <a:p>
            <a:r>
              <a:rPr lang="en-US" i="1" dirty="0" smtClean="0"/>
              <a:t>A </a:t>
            </a:r>
            <a:r>
              <a:rPr lang="en-US" i="1" dirty="0"/>
              <a:t>protein’s function depends on its unique sequence of amino acids.</a:t>
            </a:r>
          </a:p>
          <a:p>
            <a:r>
              <a:rPr lang="en-US" dirty="0" smtClean="0"/>
              <a:t> </a:t>
            </a:r>
            <a:r>
              <a:rPr lang="en-US" i="1" dirty="0"/>
              <a:t>Nucleic acids store and transmit hereditary information.</a:t>
            </a:r>
          </a:p>
          <a:p>
            <a:r>
              <a:rPr lang="en-US" i="1" dirty="0" smtClean="0"/>
              <a:t>Organic </a:t>
            </a:r>
            <a:r>
              <a:rPr lang="en-US" i="1" dirty="0"/>
              <a:t>molecules contain </a:t>
            </a:r>
            <a:r>
              <a:rPr lang="en-US" i="1" dirty="0" smtClean="0"/>
              <a:t>carbon.</a:t>
            </a:r>
          </a:p>
          <a:p>
            <a:r>
              <a:rPr lang="en-US" i="1" dirty="0" smtClean="0"/>
              <a:t>Monomers are smaller subunits that make up polymers.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Which of these </a:t>
            </a:r>
            <a:r>
              <a:rPr lang="en-US" sz="2800" dirty="0" smtClean="0"/>
              <a:t>biomolecules </a:t>
            </a:r>
            <a:r>
              <a:rPr lang="en-US" sz="2800" dirty="0"/>
              <a:t>is produced during photosynthesis and used as an energy source in cellular respiration?</a:t>
            </a:r>
          </a:p>
          <a:p>
            <a:pPr>
              <a:buClrTx/>
              <a:buFont typeface="Arial"/>
              <a:buChar char="•"/>
            </a:pPr>
            <a:r>
              <a:rPr lang="en-US" sz="2800" dirty="0" smtClean="0"/>
              <a:t>Glucose </a:t>
            </a:r>
            <a:r>
              <a:rPr lang="en-US" sz="2800" smtClean="0"/>
              <a:t>(carbohydrate)</a:t>
            </a:r>
            <a:endParaRPr lang="en-US" sz="2800" dirty="0" smtClean="0"/>
          </a:p>
          <a:p>
            <a:pPr marL="0" indent="0">
              <a:buClrTx/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What are the differences between monomers and polymers?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Monomers are small molecules.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Polymers are large </a:t>
            </a:r>
            <a:r>
              <a:rPr lang="en-US" sz="2800" dirty="0"/>
              <a:t>molecule made up of monomers</a:t>
            </a:r>
            <a:br>
              <a:rPr lang="en-US" sz="2800" dirty="0"/>
            </a:b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29982632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7724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Which biomolecule is represented by each of the monomers below?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 descr="biobook_biomol_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28800"/>
            <a:ext cx="2719100" cy="2133600"/>
          </a:xfrm>
          <a:prstGeom prst="rect">
            <a:avLst/>
          </a:prstGeom>
        </p:spPr>
      </p:pic>
      <p:pic>
        <p:nvPicPr>
          <p:cNvPr id="5" name="Picture 4" descr="biol_01_img006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066800"/>
            <a:ext cx="3254912" cy="2381643"/>
          </a:xfrm>
          <a:prstGeom prst="rect">
            <a:avLst/>
          </a:prstGeom>
        </p:spPr>
      </p:pic>
      <p:pic>
        <p:nvPicPr>
          <p:cNvPr id="6" name="Picture 5" descr="amino-acid-structure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733800"/>
            <a:ext cx="3018439" cy="287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79645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What is the name of the process that uses monomers to build polymers?</a:t>
            </a:r>
            <a:endParaRPr lang="en-US" sz="2800" dirty="0"/>
          </a:p>
          <a:p>
            <a:pPr>
              <a:buClrTx/>
              <a:buFont typeface="Arial"/>
              <a:buChar char="•"/>
            </a:pPr>
            <a:r>
              <a:rPr lang="en-US" sz="2800" dirty="0" smtClean="0"/>
              <a:t>Dehydration synthesis</a:t>
            </a:r>
          </a:p>
          <a:p>
            <a:pPr marL="0" indent="0">
              <a:buClrTx/>
              <a:buNone/>
            </a:pPr>
            <a:endParaRPr lang="en-US" sz="2800" dirty="0" smtClean="0"/>
          </a:p>
          <a:p>
            <a:pPr marL="0" indent="0">
              <a:buClrTx/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What is the name of the process that breaks down polymers?</a:t>
            </a:r>
          </a:p>
          <a:p>
            <a:pPr>
              <a:buClrTx/>
              <a:buFont typeface="Arial"/>
              <a:buChar char="•"/>
            </a:pPr>
            <a:r>
              <a:rPr lang="en-US" sz="2800" dirty="0" smtClean="0"/>
              <a:t>Hydrolysis</a:t>
            </a:r>
            <a:br>
              <a:rPr lang="en-US" sz="2800" dirty="0" smtClean="0"/>
            </a:br>
            <a:endParaRPr lang="en-US" sz="2800" dirty="0" smtClean="0"/>
          </a:p>
        </p:txBody>
      </p:sp>
      <p:pic>
        <p:nvPicPr>
          <p:cNvPr id="3" name="Picture 2" descr="hydrolysis ani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0" y="4343400"/>
            <a:ext cx="523875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69982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Carbohydrates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Provides energy for cellular processes</a:t>
            </a:r>
          </a:p>
          <a:p>
            <a:r>
              <a:rPr lang="en-US" dirty="0" smtClean="0"/>
              <a:t>Short-term energy </a:t>
            </a:r>
          </a:p>
          <a:p>
            <a:r>
              <a:rPr lang="en-US" dirty="0" smtClean="0"/>
              <a:t>Made up of C,H,O </a:t>
            </a:r>
          </a:p>
          <a:p>
            <a:r>
              <a:rPr lang="en-US" dirty="0" smtClean="0"/>
              <a:t>H and O in a 2:1 ratio</a:t>
            </a:r>
          </a:p>
          <a:p>
            <a:r>
              <a:rPr lang="en-US" dirty="0" smtClean="0"/>
              <a:t>Ex:  glucose, starch and </a:t>
            </a:r>
            <a:br>
              <a:rPr lang="en-US" dirty="0" smtClean="0"/>
            </a:br>
            <a:r>
              <a:rPr lang="en-US" dirty="0" smtClean="0"/>
              <a:t>cellulose</a:t>
            </a:r>
            <a:endParaRPr lang="en-US" dirty="0"/>
          </a:p>
        </p:txBody>
      </p:sp>
      <p:pic>
        <p:nvPicPr>
          <p:cNvPr id="7" name="Picture 6" descr="typesofsugars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383248"/>
            <a:ext cx="4495800" cy="2474752"/>
          </a:xfrm>
          <a:prstGeom prst="rect">
            <a:avLst/>
          </a:prstGeom>
        </p:spPr>
      </p:pic>
      <p:pic>
        <p:nvPicPr>
          <p:cNvPr id="6" name="Picture 5" descr="simple-carbohydra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2286000"/>
            <a:ext cx="4191000" cy="3352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Lipid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Long term energy storage</a:t>
            </a:r>
          </a:p>
          <a:p>
            <a:r>
              <a:rPr lang="en-US" dirty="0" smtClean="0"/>
              <a:t>Building blocks of membranes</a:t>
            </a:r>
          </a:p>
          <a:p>
            <a:r>
              <a:rPr lang="en-US" dirty="0" smtClean="0"/>
              <a:t>Makes waterproof coverings</a:t>
            </a:r>
          </a:p>
          <a:p>
            <a:r>
              <a:rPr lang="en-US" dirty="0" smtClean="0"/>
              <a:t>Made up of C,H,O – ratio between H and O is much greater than 2:1</a:t>
            </a:r>
          </a:p>
          <a:p>
            <a:r>
              <a:rPr lang="en-US" dirty="0" smtClean="0"/>
              <a:t>Components are fatty acids </a:t>
            </a:r>
          </a:p>
          <a:p>
            <a:pPr marL="0" indent="0">
              <a:buNone/>
            </a:pPr>
            <a:r>
              <a:rPr lang="en-US" dirty="0" smtClean="0"/>
              <a:t>    and glycerol</a:t>
            </a:r>
          </a:p>
          <a:p>
            <a:r>
              <a:rPr lang="en-US" smtClean="0"/>
              <a:t>Ex</a:t>
            </a:r>
            <a:r>
              <a:rPr lang="en-US" dirty="0" smtClean="0"/>
              <a:t>.  Fats, oils, waxes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good fa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429000"/>
            <a:ext cx="2819400" cy="2819400"/>
          </a:xfrm>
          <a:prstGeom prst="rect">
            <a:avLst/>
          </a:prstGeom>
        </p:spPr>
      </p:pic>
      <p:pic>
        <p:nvPicPr>
          <p:cNvPr id="2" name="Picture 1" descr="metallic-esters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238500" cy="2692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94665"/>
            <a:ext cx="3822700" cy="28633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Proteins</a:t>
            </a:r>
            <a:endParaRPr lang="en-US" sz="4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Controls reaction rate by lowering activation energy (enzymes)</a:t>
            </a:r>
          </a:p>
          <a:p>
            <a:r>
              <a:rPr lang="en-US" dirty="0" smtClean="0"/>
              <a:t>Forms muscles and provides structure</a:t>
            </a:r>
          </a:p>
          <a:p>
            <a:r>
              <a:rPr lang="en-US" dirty="0" smtClean="0"/>
              <a:t>Transports materials thru cell membrane</a:t>
            </a:r>
          </a:p>
          <a:p>
            <a:r>
              <a:rPr lang="en-US" dirty="0" smtClean="0"/>
              <a:t>Made up of amino acids; C,H,O,N</a:t>
            </a:r>
          </a:p>
          <a:p>
            <a:r>
              <a:rPr lang="en-US" dirty="0" smtClean="0"/>
              <a:t>Ex.  Enzymes, hormones, antibodies</a:t>
            </a:r>
            <a:endParaRPr lang="en-US" dirty="0"/>
          </a:p>
        </p:txBody>
      </p:sp>
      <p:sp>
        <p:nvSpPr>
          <p:cNvPr id="17410" name="AutoShape 2" descr="data:image/jpeg;base64,/9j/4AAQSkZJRgABAQAAAQABAAD/2wCEAAkGBhQSERUUEhQVFRUVGRsYGRcYGBcXGBgbHxwcGhoaHRcYHSYhHxwjHx0fIi8gIycpLCwsGB80NTAqNScrLCkBCQoKDgwOGg8PGiocHyUuLCwsLCwsLCwpLCksLyksLCwsLCwsLCwpLCwsKSwpKSwpLCwsLCwsLCwsLCwsLCwsLP/AABEIAMkA+wMBIgACEQEDEQH/xAAcAAACAgMBAQAAAAAAAAAAAAAABgQFAgMHAQj/xABMEAACAgAFAQUFBAQKBwcFAAABAgMRAAQSITEFBhMiQVEUMmFxgQcjQpEzUqGxFRZicoKSorLB0yRDVJPR0vA0RFNVg5ThJWNzo8P/xAAZAQEBAQEBAQAAAAAAAAAAAAAAAQIDBAX/xAAnEQEAAwABBAIBBAMBAAAAAAAAAQIREgMhMVEEQSJSYXHwExShMv/aAAwDAQACEQMRAD8A7jgwYMAYMGNc8wRSx4UEn5AWcBq6h1BYU1vsoKgn01MEBPwBYX8LxAi7VQMFIY2wBArcqZBFqvitRHBujxhOXtF1PPRpPlYsguXlOqJZ3l706GJVmCjTYKaqF8c48TpPVtWr2bpQPrqzR/EH8h+sAfoPTGdbjPs9fw9DpjcvSzGoyVYavTkbX5Xz5Y0x9p4GKBGLGRgopW2sWC1gUCOL58rwoSZLqrd0Gg6UwjH3fjzQoDTx4eBpX14GJOXyeeUqxyXT9SbhlzM6gUAo2MJ4AHPG/rhp+P7mM9rIAZAxZe6LhyVNDQyoTtZoltj8DxRxkO1EGsoWIOoILFhmLSKANN+cbc15YVM1ks9MC3snTACDbNPO9jWXO6RjbUSefM+px4Ok9RJp4OlnU11rzW5BZrrTvRdjXxw1fx/d0PBhTbNdVq1Xp7fHXmAP7pxIHUOorzBlJPXTPKh+mqEj8yMXYYwyYMUvQe0q5hpInQw5iGu8hYhqDe6yuNnQ+TD5EA7YusVBgwYMAYMGDAGDBgwBgwYMAYMGDAGDBgwBgwYMAYMGDAGDBgwBgwYMAYrO0z6cnmT6Qyn+w2LPFZ2ni1ZLMr+tBKPzRhgFPLRQZSHIJIZB3MAZCh8NqIy9jgl7rfyLV5kR2ky0ajVJmGZvEK0psHKkgH3RZJs73HfIGLDpyzHK5ApPGv8Ao6BtRADkpFTAEeIgatuLYbemSZrOM5GvLgADc6aY0+orX4bXe97B8gRjm0gey5YRaw2YKBkjK2oCgJswFVppfhv6Djd1DNZaUhjJmQGKbqF/At8neqskcWGrnewn9rsAS5cgluSAdLahHVDz8O45NjfbGMU2a7oqJcu0vhCNrUjZV1BhVkk2flfG2IK1splBEh7zMaJQ2keEjwFtQIrSCLJ34O+xvGzMRZfMzO6Sza2AkIpdKqoJIo8Eha3vkcjFlAsxljLSwMqlvdK3peMhV93guRVVYUc4j5ebN2SZssaW3AYUAS4Rr00OKvglT6UQrsvm8rG0bB8wrKHkKWPxDu3sry1m+RZo3hkzPaWGOUxNq1rpsAWBYvc35Dn5irxry7Tu8bK8TIKSar99S6yBdvJqHzB4rGnL5TOqd5I2BcE6hZCegpRz+zywEXMdTWSfJ5mO1AzDZZifxJJGWogH/wARUIB4N3W+HXCp2uHhyoG153Lf37P7sNYxuvhJGDBij7V9oGy0aiJBJmJmEcMZ4LEWWatwiAFmPoPjjSMu1OYnSNDl9WovTaV1HT3bkbaH21hRx5+XOIUfVM6NjBqNORY03QcgWDQohBvervNj4TivznQ/urzU+bnZ2UN3crxLqYhRpjidAqaj52d9yd8VeX7KdMkqmmYspYK2ZzWqgNR8Jk9N/j5YmOkeMwzZHrOYkzEaFAqjVrpdyKk0kgkmO6jOg7+PnDJeObw9mujDxCGG61EsZS9XW9ktd7b4mfwd0tVvu4KH8lj+w/8AQ2urxUmNPZkA5IxiMwp4ZfzGEcZTplgCDL2Rf6JfKtrI5+vkfTGxumdM0hzDldLXTd0oG1X+Hbkc/rD1GCcTsJAeCMe3hFfJdLU0YcsOf9UABRA3On1NfMN+qa3ZboPT5gQkEJqrAXSRfG61+w4HE64MK3Zsez5qTKKzmMxLPErMz92NRjdAzEnTYVgCTWo+WGnBkYMGDAGDBgwBgwYMAYMGDAGNOby4kRkPDqVP1FY3YMBzfpKL7D08PA06jLBdSE2u0aDjbcE7k8r8yPYcpEZNsnMYyCpBL6vfayNt7JVqJ8vKiTHy/UPYV9lzGZbK9wZgruj91LG7l4mWVRpBAOggkEEGhwcejtbli5b+GIOdhxS2pK+In9X9/kTjm0uTPHM6PJlpkDkWSWAXSh8RVfLT4SfS7qt4+eyMEchUZSdgigWuru3HhI35NFhx53zpNR/46ZMw923VIC4IIlDkNsxaj9KG3O+2NTdrstuT1aMXZXYgCwSPpxtxsR54C0yHTYJJCGy8iBTqBcvqZxsedidK7j5/PEdZolUqMpPokC2F7ywI11g7gbg2NuTtvj2DtVl5IGjXqmV1vZSQyoHUFrrSzDhdvLnjbeTl8wuuNm6jC6q+sr3kfi+Gz8fA7DAT+h9QU/dCCSADdQ97lizEfOwxq+B6YuMLUOUcKFTPqQFA5U+l76r39eRtXJxIPSsw3u5wnZ+FXzACE1fBs/XEEXtrbP0+JPefOxP/AEYw0jn6Aftw6YSpkH8LZFZXBZMtmCnI1vcSkgG99IY88Ydcbr4SRhTzEfedWZjxl8qoUfyppGLH+rCB9ThswtywlOoyN5TZeOvnFI4b9kq40R5beoyMFXQgkJddjWwHi1AEjcED5c+WKbKrMQHGTiQ8bFb03p5uqKAetAH4Yn9oY4yid6zoBIukoLOohlUcbE3QPrpxR5RcsxRUnzFsQqqKHot8bel/qjT5YNp+Ujdg5bJxK3d2K0nU2o2p+XP5i9xiJm4GPv5JBvq8JO+hNdto5Gosmk8kA8HbUGyw0qZJUaJpU2As1KzNuo41XQHHhJ4vE3IQxZpndJZ1ZirsuqtOpDpUeVe64r9VN62IY5OKRyrHIxKDpJJABpgNfhPB+B9PjjdLlWAcvlUKwiVowK8VFQo0ja2QCtttAvnErKdnhG6MJHIXVYJJ1EoqLfwXSSB6scaIOyQATXNK2lApFgK24YmviRx/xOAjzrJ4mbJREkija0WJHmT8Ab9SBV7m/wArk1QeFFUkb6QB/wBC8Qh2eTUhLuRGsYC7afuypU1X8n9p9cWmArsnFfUy1e7lQL/nTMQP7B/PDLhb7MyCXM5uZTaAxwKRuCYwzOQfOnkKGvNDhkwYnyMGDBggwYMGAMGDBgDEabqMaNpaRFbwmiwB8TaF2Pq2w9Ttinz3a7TO8MGXlzDR0JChjRIyRqVS8jKCxBBpboEXim6j3k8yyvk5wV0ClmytHSxYXb+pv6DElqtd8njVjFcwpJUMLFEixYBuvzo/kcc+XprjReWzR0XREuUBru0iq9Y/DGu/N39PWy5Gi8nnPCUPgbJBfCXI8KSqB753+F+ttb4f3HQWUMKNEfmMah06Oye7SzydK7/PbfCj0fqr5WMomRzjAsW3OUAFgCgRNxt+3yGwn/xvm/8ALs1/Xyv+dhrE1n6Xp6VCf9VH/UX/AIY3dwtVpFelDC4O2M3/AJdm/wCtlf8APxmO2de/k86n/ppJ9fupGOBxmFvL0WBvehib5xof3jEPNdjclJ7+UyzfOKP99Y96P2tyuaYpDKDIu7RMGjlA9TG4DV8arFxislofZr0z/Ycv/uxjTmPs2yg8eVT2SYe5LBalT8UvS6+qsCDhrws9qO18uTbw5HMzpVmSLQVHzAJYV66awCxneps8+SkmUJmcjmlhzA4UrmFMayoTzG50kDy3B4w65DtVBNmpsrGxaXLgGSgdK35auNXqP+BwlZLMR9UzUrqjRLJlREx1wsyypKJImCK5bUtkjUo93Fp9mnRI4XzzxggNmDECTbP3ShXcn1aUyE/E4zHpVp2l6zmIMzlREqvFJ3odOHZlUOoRyaDaQxAOx0kWOcLUXa32jOmQRSPJGrRwZVKEwViO8mn1kLHelQqsbC71Z2eOs5OKVVEr6NLB1YPoZWFiw3yJHyJxRZj7N8tOyvJNmpNJtbzD7fEMtMPocaIR85neomivTY2AIYBs3GGscGghWx88bcrnM8aLdNVflmoiR/Z/xw3QQhVCi6UACyWO225O5PxONmBslX2zMDnp8nn7suWPPPMg5xjHnZlJrp2YF8kNlN9gP/H9AB9BhswYGlU9Ynv/ALBm/wA8r/n42HO5o+7kpB/+SaBR/YZz+zDNgwXkU5pMyunvpcnldXAJeZjVXuxjXax5HkY2Zns7K6suYzz92feESRwGvMd4LYA8GiDvzg7Uvk30tPm44QgYbyRiwxW/ePPhH54XJutdKDKyZxnoMKhRpLLMzEnu0O51ef6q/Wd2oz26B07IxZeJYoVWOOMUqrsFGJEkwUEsQABZJNAD1OOZp2nyXcywquf0yaSxGUks6Qov3Pxadyd98aW6vlJAyJF1F2YUaybHyq2DLRoE1fBo+WCZX26ac/GDRdbIU1YumOlTXoTsPjjcHGETM5pZmR/Y+pAoqKCIo0NKWNHW4O5IPzRSOMQYYKRlHT+o3pVQxGVRgAzsdJM22sOVPqMNMr7dJ1jGWOb90+vWvT8+CJe+HiyexstpszcWSPlQ8gcMsfabMVv07MD/ANTKH/8AthqTHox4MK2U+0KAzpl54sxlZZDUazx6VkPosiFkJ+F4acVkidNWTu84YKMpzk25repFBG+3uCvpjbHnM4tK0cZYkndkFqWHhADjdVLb1wq8knFZlGRU6rHNqCpm3Y6a1aZFidavbcn8sYwwZdk70rMQJCgH3ZLig/itQSCF3BJ9PIVl6K+IXuUmzZlUPGgjPvGxa0PIBjdnzPoNlvbTlc9nGAJijBtbU7MAQSSR3m1bD1o3V+HFTmZ8pJo1Gc6IxHXgOy6mGob+I6L/AKp88eS5rKKrqe9ZSxlfeNiGoIBts1g2CSSaBs7YNatYp8/QuKOwBvY3OkWSA/rfB2vzxJTNZkpfdJrEjKQCCNI90++KJ4O9j9XfajnymXVFZu/KyaioGjwoqqhuzsCbbaie8YVRIPuXzOVj1MPaCdBQnw3p2Q0RVUXXzFEiwCCAFlBPn7too9yo06lpRW5BDE7n4mr4OLHpMztGDLp1m2pdNBSToPhZhRUbGzdYV2jygpf9JFMq2NHioiuPIVY2HvUNzWN/Rsrl9SlBmB3QjYWAb98AFIlNbC72vUd7L2NY/anl6yLZhNpss8ckcg2ZTrUEBuaIJsY6LExIBPJAwj9v4u86Xm6v9CzCwQfDT8EWOMOmRmDxow4ZVI+oBxYcup5b8GDBiuSD1HocE/6aGOSuCygkfI8j6Y5PnZnnzE+Vy8j5XIZVmj0wkhp5b1SXJuwGo1zjspxxfs4pWFyxtu+n1/zu9fVjz/IvNKbDv0KRe2SIeyuUX/UI38qS5G/N7xhlOiRhi+Wmmykg3HcsQrH4x7oR9Mbszn6BJIVQLJJoAepJxR53tCERZIopZVZtKsFYIxq6ViPGduEB4x82lurM7XZfQvXp1j8sh07s320fvUyue0d7JfdTR7RzULKkWdElb6eD5emHTHBcn0vMZr2eeR4oYoszBrAJaZLcaWJulFmt6O5vjHZR2oy2sIJkLFgtCyNRJUAkbDxAr86HJF/W6c2mv5eXzOpFYt+Pha4MGDHRzGFztinfdxlCzBcxIe80kqxijRncahuAzBFPwc4Y8LWcm1dVjQV91lZGPwMksar+fdt+WJIX8l2dy0DkR9KjsFvHoJ2BaiC6tuQBVHc86QVJYZupyRSFI8uxjU0SoYX7tFQE0+Z2BOynjg1Emga1GedCzuq0ktIdeo/iq9iLJAq6AF4zyk6skyJm5D4A/eaXpAr0dK6ru9iABfxxhpYQ9oZ2q8pKLO9lrA0gk1o+ND1IPGD+MEvdl2y7ruiqh1aiWZgeFPFDYDz5rfFMmYAfUc6wjFEUJVO5u2U6VCimatyw1E2BtnFGoqQ56RiAbISQFuWC2W8tS+En9UGrwFrN12cVWUc7WR4ia322StR289t720lvD1+cAn2SQ8bDVe9bVo3rffbyFDfFfkD3ojU5smQSORpMpJUKupdZIAOxJ2KgsdK7CtcuaWSOFXzjgrG5lIjcq7bBiaoUHbagfcO4o4C9znV5EcquXkcAqNQ1bgiyfcI2458jenw6oy9en8V5RqAB2Lmzq0kfo9/1thdDjECSAIwiOfkVgVBUK3ukChdkDwgjUKAsHYi2xy82jun9rYxq7a9YlXUFCbhRfgNqBqpfGKFkYCX2nyhzHT5GkQrJFqnQcMrwszxnfzIUA+oY4aclmxJGki8OqsPkwBH78VgzEc6SopJA1RtsQLK70TzV/njX2EkLdNyZbnuI/wBigY1VJL8o/wBI6nokERMuWGsmqJiiHNH3gdP1xulkzFX7VCAd1a03AoMbKVW/x39AdIw6+UyubmkzKt7LmliJkCsVjljtSJCm6AgIQx2OkgkYrM12y6QihDmEIANaDM53ZXPiQE3qVTd3tiu1JjFlPmJndjHmYlUMNixHiCKrCioNajdWQdS8UbwgzE7sCubhKsEYGwDpOvcAppJIHFbFDYNiqnLdqull17mKeRhRHd5fMtvYI2I9Rt9fXEhZsuQAvTeotpoC4JRdXVmSQXQNb4jXKPadlepTSLJ/pEKlTGVfUgU6T96QKvQRQ353ore05svmmEZWZPcYMbBBskqQNFEha8XhF34SDQW83JJpYQ9Iz1k6g7SRo2ofitnfffk+vriXkes9UCBU6QwVAFGvNxg0BtynwrBOcfcrWXKZ07d9GBZuvCasFQDoNcV9TzzgGTzqj9Kj0uwIBLGtrtQL+O29XeIqdV6sRf8ABSD4e2xf5eJTfwq+yZbKQ7e9JPJLR9NMca/vww519pUscjZJ1lFyNC4YbclW2tQB+QrFr2Sa8jlSN7gi+P4F88VPT+oSB+4ziJHPpLDQS0cyj3mjLAGxY1IdxYO4N4j9mOuR5Pp/dzsdWTY5cqN3Y6vuQq8kyIVK/M+hxYY6neImDpgxT9k+unOZWPMGPuu81ELq1eEMQpsAcgX9fPFxiuSD1jrUWViMs7hFBrgkknhVUbsx9Bjk+Wz5f2iXSYzNLI6xnlUahRrbU1FiPIth/wDtB6I0+WDxgmTLt3yqPx0pV1+ZUmvjWOae1II+9LDRp1avLTV3+WPB8y1oysQ93xK1nZl7k8ok+bEUwDRrEZBGfdkYPXi9VUUa4th6YbOrdKOby7QKVQ7abW02IOlgKOhgCpqticLHZLINm80MwLRIEIRSPG/erYkI5CFePUg8Vjo3TckUNnHiy8Xrn09UzSaW0oDs88fSc/FLCkbaZpgY2BQtZlTTQDBUKgAEDYeeFTpXbHp7oyplZ0Low1K6nSWo2qlxVEKRvt3aV7orqXbF66Znjf8A3eUfUoQMcwz3Yy+nyypDLDmMg1sroVMsBHeH4EoxfSw/CleYr7PRit85/wDHzLzxns6h2D7cpnV7pwyZmKOMyq4C6iVGp0om01WL+Xrhtx869G622XMOdTcwHxgfjhahIv5eIfFcfQ8EwdQym1YAgjggiwcd+r0+FscYnST2j+1CPJZ2TLyxOVWFXRlBZpJWLBYQAOWA2+TYOy8jx97m+otFBmM0VqNnVe6iUVFH4iLYWzH4t9BZdW6JmPbDmIEy8oeONGWZnQo0bSMjoVjff7xhwDsKOKDKdjM17eZpMtkTDMbmWR2zDXwWid4Qy7fgJK+lXjlPdpaQs0jOyR5Ur95p090+trQIzENful74u962v2NJ11acplwAo2Gga9tRX3qFvxew875xbP2IyB5yWV/3EX/LiLL9mvTW5yUH0QD92JhrUmWk0sWysGsOFXSqG473bcj0BokV6Gt4PsWZJDex5egFGjTGRs1AhrvZTt5fAXWLB/sx6YRRyUH9Uj9oOPI/sw6avGVT+tJ/zYYatY+nRghhEqkEkeBQQTsTYHJHNYxbpMJ2MMdfFF9b9PXf54gj7O8iOIWX4LNOo/JZAMbU7D5UcCcfLNZr/Nw4mpjdPjLFjGhY8sUXUa2G9XjH+DIqC91HQJIGhaBOxNVyfM4iJ2FyoXSFlAu69pzPJ5P6XnGadi8uOPaP/dZv/Nw4mo3Xpo8tln0KqNLUUYUKhaR/u0A4ui1/AAnyxe9PyQiijjHEaKg/ogD/AAxCyPZXLQyd6kQ7yqEjs8jgfBpGYj6YtsWIweVjEQr6D8hjPFNJ2mRNZdWWNGKB7U6nDBCoQHV7xoGq2N1tdIiZ8LisFYpE7Xw2+rUoUE6qJsASsdhv7sLHf4DnHv8AG2EbNqDUx0hSxNS91sFvctVD44mrwn0u6wYo892rjim7pla/u99qp7s83SUL/nCser2xy5ANvujOPA24W7rbc7E0PLfDYOFvS7wYpf43ZfyZm2U0qMfe06RsOfEu3x+BofthlwL1NW1HQ3iu/d23rS1/zThsHG3pW/aK+XGWXv3eJw4aCVEZjHMBam1FAHghiAwJGFPr/wB5kDn3gMedaH2eNRuNcjGNWSub1kqTwGPG+Ogx9fglcQ7kvrUBkIVtJIYAsKO6kfT5Xoi7EZNJFeOER6XEgVGdItY4YwqQhYeR04LEzXtKb2c6UMtlIIB/qo0T6gAH9t4scGDFYeHHzx2+6TNk4ZMu6N3Zk8M3hEZiaTUBd++AQpWr2vjHae23aT2LKNIo1SvUcKebStsv0HJ+AOOMZfMQiUkv32Z/HO5MkjN5lWawg9AoG3mcWOh/mmI9d2ovNNz7OuazELezS5LMZc5iN1gUCVSjxuwQxuEslfMEC1O/ri3/AI3wH7nNE5SYgqY5T3Z328EuyOPR0b8sc6n6ZE5t4o2PqVUn86xksLIhSJqQ8xOBLl2+Bge1HzTSfji/6ExXIncWevs6kzdDz6ZtMh7XLPlc04rXUhMKsHkPeEEgoBR3F61q7IHXe1XWo8pk5p5QCqIfD+uT4VT+kxC/XCb9ks2TuWKLKpls1GB3gDtJrQmw0byEv3ZPK+Rq75wt/ar2h9szi5SNriy7eKjs8x28v1B4f5xf0xen05tPFi1vsudkMnqQI3uldJ9Ko2fkBeO3fZ3Oz9LyTMKPcRj6BQAfqAD9ccg9nYRrBDvLPcEYHmzgqzfAIhZifKhjvHTsisMUcSe7GiovyUBR+7Hb5MxyiI+mapODGvMk6G0+9Rr51thZ6f1LOBI9cbMauQsh1A+EEKAsY2stwb01fmPLrpFdNWDCxD1zNNS90usojt4XGjVJoKlS12Bbc0Qhr1wR9Xz3hvLruCSacAHu0YCgTXiLLZ50+Rw1eEmfBiv6PnWeJTMAkhvUnFbkDYkmiKO++/lxifeKxL3Bjy8e3gDBgwYAwYMGAXOu9enE4y2USIymPvWeVmEaJqKL4E8TMSDtsNucLub6V1RnZtXS7etV5aW2AogEliTwOT5D0xPzoWTP56zo0ZSGIv8Aq6vaHJ+lg/TEFAsIATOkR+IBdJoEMZG1aa0+Hw7aaocEkGNw3+wZ8gh4+lPfP3U9Gr8rP6zf1j64zTI57VZXpY/lCCZmHi1+bi/F4uRvviG8x1lXzx07myCNw/u+EgDlTzdXwt3MkLqDD7UzzMyC6YaApMkl0fNFYc80NvIqXPkc2x1GTJF/1jk3J8jteY9QPyGIcvRs4AND9ONAgask4FG7G0523Pl5n1xrkOqqz/q10eQ5e9jVKtCvgL2NYJI2VNRzxXUgIbS1VWjV9WqidzVC7JwEnL5HOr7w6aTsPDl5V2Hu794eK9MaI+k5sOzd10469IIPtBFL7oCkEbYyMpnm+7zZBU7JpaiYwyuwpqKkm9/8MRXmQxSls7rJSM2Fksd2xZ6UNvq3BAo1ub3wXVwvUzBJG2ay0CqW0ieElhGzk7urIpRWZq1gnd96u8NuE5uiv3cqyTNJG8ToFYcXdG7JJAoXz+zF/wBms4Zcnl5GNtJDG5PFkoCdvnisSssGDGMsgUEngCz8hgy4t9oXUmzPUmZf0WQUxj+VM66nr+atC/XHPOkN439fD+4f44bOlsZIe8YUczJPOfiJHIH7F/bhTycejMSr6AAfQkY+l8eMrH99udp7ncHHuMI+B8hjM47MqLr+aky0kWZy7tHLZhLLzocEV874PIPG4GPOhZXQL0lmJAVQCWZm2CqPNj/jjPti1ZUt5q6EfMMP/nHV+wHY946zWaVRKR93GKIhUjckjYysNiRsBsOST5r9SOnM55lqI1I7B9jDlwcxmAPaXFAA2IU57tT5seWYcnbgDDlgx4ceGZ3vLoTO1XVZXzQy8WYOXihQS5iRdOs6zUUQZgQt0zE0TWn1xhD0zbUM3myDvftBIP5isU/S+7kyeYzThmGaleZtOnVpEmiNRq28KoOdve9ca2fLm7imLAmxURDaCyAsKA4FgDTvsDa44TM671rGd11N0HV72azv0zUi/wB2sR/4mZT/AFiySXt99PPJvzw7kXt6Yp3jyukju5mdVWydILHuiN2N2Tp3G9k3TC8WckGXSAEpJpeZSUtSQ+43HGnYk+vxvE2WoiPTNuwHT/8AY4P6v+N4wh+z7Io2pISp58Msyj8g+I1QyvGpjmAEOmjpBCoNankhmoVxtq3NkV5Dmcuqv91OVkQgk6DQ7sNpG98ACze43J5w7r29LkdEgSlBkS+AMxOpPF1UnxH5jG0dJH4ZsyPlmZz+xnIxTdI6RBPrbTKvCjU+5FUDxsaA8zv8sXWQ6OkLM0ZYagoYEgg6QQvlYq8TZ9mR6EcubgIaOU5lBzFNpD/0JkUeL4OCD+sMM3SeqR5mFJojqRxYNV8CCDwQbBHqML/Uc+IInlbcRqWocmuAPiTQHxOJ3YnpD5XIwxSACQKWkA4DuxdwPkWI+mOlJmfLl1IiPC9wYMGOjkSI1Y5vqhRQzVCihhaswy96SL3HjFjbnGhsrKNvYYa02T4RuAw0+9yR4b8iTyMSHl36puQVkN1RYD2SGiBY35rccc4rsrl8vPpi7ycM/eDSaIooo8gV0gC1HFMR54jpHhIOWlPGRhBA/k375ojfYUAdxviUxnUq4yyNIQWdwArBgxUDk8xk7izvinlnyw3EuYcnxc1QLE3qOwOxFejHg3i4yfTYp4oikspWMFNyAWpiDqFbXRB9QBfGAr8qjmJayMRoaVBADFVYCyHNixZ+m9gjEswzNFT5WIyR6FVSF8SV4q8XhpqHoL2vEubswjMrl5AyxpGGBAakJOrVV6jZB+BOM27OqVjUySfdAgHVuedz8r29KHpgIcjOrLoykevQzE0BTNrFXfLULWyac77bx0yslANksusZUalpRptqcFrrjSeK288Sz2QUgDvpvDdHULFgjbbYi+ecSpez6to1O5CKq0TYOltQJvzJ5+S/qjAeQ52YwSvPGsRVCQAdXCkn/DbF70HKd1loI6rRFGtfJQMUHarMgQd0PfzDrAg9Wc7/AEChmPwU4bRis2e4ru0OXlkys6QFRK8bqhbjUVIF4scGDLgOTkARIqZWy8aROjDSyMqjUCv86zfmDeE/ItqmkJ9B+0scdH+2mUQZ3LSRKA7xv3lADvQrIFDH1Fmj5fLCVmMgsgGay24N6l8yPMaf1gfw/P1x9Ho32sfs5WjuY02rGeK7IdVVlFnng+RxYXj0MqrtMA0KxEX3s0KX6Atvj6KjQAAAUBsB8BjgXUummeJ0X361xn0dPGv51X9LHb+z3VRmcrBOOJY0evQsASPodsfO+RH5utfCwwv9vO0AyWQnnumCFU9S7eFAPqb+hxG+0iZjkjBGxWTNumXUjy1nxn6Rhz9MJEkrxzRRZuebqU8IUxZWCFQiGqSWXetdWQznbkDzx5pnHSK6vOkZJst0yGMuInjijBY3SsSpN/UkfXGtp5Q1e3R76uSvoAv4NIPiU1td3+HewabM92GzGRZUJBZUlWZ0oghiigE1QNIWPwOMct0fKyqGiVWWzujNRsUymjwfNdvjyb4zEx5eiJifCMBOjHVnIweKJB8W5rSRsKvwgjgfIbM28yRxuczGqqCJX28ZsilOjkVXA3HGJ83RImZ3dNRcgsTfkAANq22uje+/kK8lysHdiNtOgEmi55N34tWrfUb331H1xFxWvnpNKj2uHV3hLMWRaQqSgKkX5E1z/K2xpzGZl5GdQCwgO1ajH3hshK93xAmwOdvdxvOUyKMWaSIXVBplAUC9lGoUDZJ5s/IY3I+SCBRJBpsMB3y8hdAYHXd1tYPx53wRHWeVWW83EwMiDT4TYYilFLdtZ8/TcAY3TdNzVyGOcDUW0hvEF8ZZdtG1KdNbigPp6wyKAOXgULppu+CgaTa766q964J353xjJ23yK/8Aeom8qQmQ/kgY4H8vc9k2YZSCRtZfNJqN3qVO8nAOw/UX8sPwxz+HNNm81lDl45e6hlMskzxvEmkRSIFXvApZmL+Q2o46BjrTw49SdkYMGDG3Mv5/sy/eSzZaURSTadYdBJG5UaVYrYYHTSkhuANr3xXKnUkNNlspKBw8czxf2Hjav6xw441T5lUrWwXUQosgWx4UXyT6YLEyWFkznnkY/pmU/wAYxjNjnaGjKRA+YbMgV/ViN/8AzhklzSr7zAc8kDgWfyG/yx7FmFYWpBFkWCCLBoj88F2SjJL1S/Dk8rXxzTf5GMEfqxP/AGXJr88zIf7sOG8ZtCxXUuocixY4O4+o/MY2g4GyUWyfVTVewJ62cw+/wrTjfH0jqB97MZVP5kErf3phhowYJsqDLdk19ojzM0jzSxKyx2FSNNWzMqKPeI2sk7Yv8GDBBgwYMBx/7e8l48nL8JYz6fgcfub8sc16U5DCpHjBddRWm2J0k6DsSNj5EgVeOy/blktXT0k84p0P0YGM/wB4flji/TuSD6DH0PjRz6c1Ysss9kmglILROrM4DRFqDqzK4KNullGI5BpqOLzp992tnFHIC+hfNSTfJb9JV/WRzfO49MMMKUqj0GO3Ti9a5dm2b2WPRHrMxbWC6ivUE0f2HD59lLf/AEnK/BWUfELI6g/kBjnmUzqwN3r+7EGkP9FSwH5jHU+wuQ7npuUjOxWCO/mVBP7SceP5P/qG6eEzrnQ4s3H3cuqgQwZHZHUja1dCCNiR8icVfS+wcEGYGYR8w0oXQS88j6l3pWBPiAuxfBxP690pptGnQwXVaOWCkkUHtN9S+XHJ3Bo4r5Oz+ZaTU8wYCXWBbbJ3itQAXbwrpqyNr8zjyOsRGeTLiqzvZfLSuZHiUueWBZWb01FCL+uKPM5HMhTqzcKyaNAYyEVtDbcCiTG7cGtdbjE32YyxMvfxzMZe8KmS42QHaM6RstV5Hcb2MDjHtI/iTkju2XRv51v/AHicaz9n/Trs5LLE/GJT+8YxTo2Z2AmCpSDSrPsAYtSrdkbLJTWSe9F1pGNH8A5w7nMAkaCPE48QiZGOygVqYNRButyPJpxj2nxdisiptcnlgfXuY/8AhiT/ABbyv+zQf7qP/lxWydIze6rPaUKt2DH9DYLBbHuSeIWfvOBiH1DIywKzvm44gSwDySFd2eRl8TDai6+EWD3dbBjhpxj2Yl6HlxxBCK9I0/4YlRxKvuqB8gB+7FDFkJZI56zCyd4pMbBrVW1yMh24FGMUL9w/WPlOzmYiNicVqXzb3QdZuxv42lGngh13GkDDTjHs049wrDs/mxqK5jdo1VrZvfDEswOnYEEqKG2q+QMb4ujZsPGxzBNOpcFjRQKgI0qotiQ58h4gTdABpxj2YsGDBisDCV2k6muZkEUMOam7pmBeLu44lkAr9LKQGZNxS2ASQdxWG7PSMsblBbBWKj1IBr9uELo7mPIZDTPHEzRrKdZP3ruFZwSPwlpGJJuiV28xmW6edbJOlSMzMcpKC2uyJsqT4+91EXW/3vN/gXGPsoW9eVzwt9fhTLONyxP6Nz4vEfH7w232xunknVr9si8AJbxCgAdNsqx1QLLY/u+9jOaefUt5vLijfvACtvepRYOoEAkbGvH72M66bPtArLaWDr1BAb5ykvrFV6Izq/RCydzqa8WXQ+vZCF5HSeQawoKvDKtaRX4owb/6+ONqTzprjkzEHelF0Cwulrok+Ac2Ksbnyx5kOozEKxzUDhozQBVSZCCVIBAOmtJo1582KupOzGamJ2tllJOWykskS/6x2EGs/wD20kFsP5TaR6XjZ/G1gPFkc4D6BYn/AGpKcVUc+YeLV7XCNWrxakoVakhu7FkMrjUABsCNgQ22FcyWA9phJJNAFSSAeK0715kb7c4cmeEJydtlG82WzcC/rvFqX69yXK16sAMX+VzSSIrxsrowtWUgqQeCCOcVfTkkWNRMwaQXbLsDua8h5V5Yp/s7y5iOfg/DHnHKL5KkiJKAPh4j+3FidS1cOODBgxpgv9vezzZ3ITQJWtgClmhrVgy7+W4r64+ff4t5pGzP3O+TNS+NfTUa9RW/yx9RY5f1jKkS9biAtpIO9X1OvLlB/ajIxf8ANfpR+HuGq1i3kr9P7K9SXwt09zp/EJYP2W2+I0XUAWZWV0dXMbB1qnXZl1e6WHoCcdy6HNry0DE3qijN+tqDjmkeQWTpWfZ13lbNS1zTd85G/qKG/wAMdLfLvWY3vs4lenFt/aFGvSvapIcv5TzKjfzFuWT+ylf0sd1UUNsJvZn7PPZM0ZjO0saKywI6jVHr06y0nLmkCgnervDnidS/O2sxGDCp2wzjST5fJozKJe8lmKMUbuYwLUMN11uyrY3oNxhrwqdXjCdVy7k1rys6D4aHhe/yJ/LHKWo8qHpsPTolA9hjjJCkBo43ZtSCSy7kna6JJ22Jq9psX8HzRNJ7JEVXQDqghHv1W52r1JIHnuCLwy+YkaDxZ2B0CabYq2ojSWLa038AY0QbPi4NLNkmlURRjNQq4ViR4BqBYCLbRsKIFCr8rxh0UcmX6aVBGVKN+rEzRUaLAXG61dc1542LHlAp0Nn4wDpJTNTivEF85jYs+nl8rti2ZVt81ADwQSPw95e1D6gUaSiTptvJmzRBK5mAafCCXBp2AADVGBfoK322GGmK72QxzGNM91I6C2otLC4UBGfbXGS3u0Aa5vcYwyxyqt7TIMxmpaIR5zHJVCysYBEa3Y3VdwSbIDEW8+cdlSMZqISHUWPgKsC2lVFoRsLFc36740ibMG1bNQpRVqBCFUJQqCHj3vceXNHVezTFe8PTZHs5JbJILLGqGwaJ8LCx8efhiZkexfTsxGsgyoIcH3y5PJBBtz5j1xIWTM/7XBerfdSB6gWt3YfY3sABXIuemrIIx3zK77+JeCL8PkPL4YKWOvzv0lFzMMszwLJGk0ErmVRGx0ao2e3VlJG2og3xjoIOE77Qcp3nTM2tWRCzD5p4x+1cNeRnDxI44ZVYfUA41WXO0d2/BgwY0y0Z7NCKN5G91FZj8lBJ/djn/Qg38H5DvMu015ckhS4KghCq+HbdTw1e5tvsWX7Q3I6Zm6BI7pg1c6DtIfomo4i9aCAxKJmhGl9JUEigEC2ykUAStDhuPPfNm6K/LuqOFGUdVlKqbaXdnKtfiAGkaAf1gFNhdwY+eSFZNHskgOtgpDSAyhQL0gAkg+deQO5Jo55mVWFjPyaGVlvRJp3IYWVYb6NK0KYk+WqsbYACQi56QlnpPCwB8XugBgCPAV9PTk3ltjLLrPevkJSwCMN5AQaUEBQKsAUSBvQBGMjklTQRk7D6w4BlsFXUJyOCFvcUTRsDU2N+ez6yP4M33ZCmMoqSMusG7qx4q2A5NCr4xjl8wiOkz5lzrUMFKvZRlcrqXURyy8DlKA3OIqLmZVUKz5WRViW7Z3oGbTIxMlawyv57kENQusW3ZzLJWsZdoDVKCznwnfYNQG4ugPP4nETpudSFiZc6ZRo4ZXHLKwI3O9Oork6h8sX2Tz6SgmNgwBKki+R5b4SQkYregqBnc7XmIGPz0Mv7lGLLFb2Xk1T55uanWO/5sMVj6En9uLXyzfwYsGOa9t+1nU4s0EyccPclSA0iMxMgslbVqFgbXQO+F7pn2x9SVUM+UglEjaAyuYQj3RR9WrS17Ua+uLHUrPiXJ2vHPOsOG63LGPxdOIf4/eOF/IE/nhbzf2y9RLyxx5KFJYhqMbO8jlf1lChQ4Hw9eMI/bLr+cnn9pkaMEwqt5dpY1li1bm730s1Mp4sbYTNbdtWs4+h+x8urp+UYG7y8R/8A1rhL6k3dw9Uy9V3feuvl4JlMoI+GpnX+hih+zz7VkykIyucWZUioI/dsxjB4jcKLqyAjC7BAPFmB24+0yKTNyDLxuO9yxy7NMGhB8epHCkEmgXAsL7xwvTnkR7arbjrvODCJB9s3TxCjzy91Ifeh0s7IRz7gIK+Ybggg4teg/aR0/OPogzCF/JGBjY/IOBf0xtgzYSeqgzdaiA3XKZWRyLoa520KL+KoT9MO2EzIEr1TqCvsXXLyRt6xhGQ1/NcN/WxJ8NV8oUcKNoHsEw/CNTyAgHzNXsA+5O9kgXRqU0aPF30mVczLWqLVKGq+7utwbVd+bUAMcQI5kVCTnmKnWxGiUFjTMd3fihdHYkEXWw35bOhZUPtZeNLZwwlsgqAulRYIJIajwOANycOgzEYdnb2ORmke2194oN90jjwJVAC7O2pdQ1G6kTuI6jXKTMvhlJDSXrbSrAtuS2ltxe4DXiNm4FsJLnW20Cir0W98HdjZKkE0dr8hQG2Yo8kk650hSVXwqx0bsxF3Q8IbgCgNRurJGGfy8MOqsm7LFZDBpQKUa7uqq/idlN0aU+5zMCZzqybOwrVbOOQK4FrsgsFQa02PFjSZFX/vzgG9P3b+EFVfm9hSAgDzdLBDU0iTOJoCDOspEgfWVdrXwrpu/dLb1ewbgDAQ53y3cTN7ORpcxka2s6iHYElTTExqKANXsRbEXB7QzUT7HLt5b3dkcaeABvV8iru8SMj0Z45Vdp3kCqyhW1X4mBuy54qtxfxrbFriKouqdRLZLONJG0YSOYU34gIzvwNjdefzxfdnoSmUy6tysUYPzCAHC929lA6dmR5undqPVpCI1HxstxhvQbY3Vi7LBgwY0wwmiDKVYAqwIIO4IOxBHphEzfQs9liqQw5bO5aMFY1lbu8xGp/D3jgoygUo2BIAvi8P2PMMWJwm6iNm6VKNhwuTZeKqxN8SMbY5yWB/gycFTYOnKAg3dg99tuScNhwDGeMNc5JyysSQOlTb2SSMmqnkWT3x8ifLzxk+VzjDwZHJpQCr3s90BekaY4TsLNANteG/HuLxhOUkT+LPUWux0uMG/dy8sh3qz4mUG6HI8hifluyucSyM7CCxJOnJIos88SWeByfLDYMe4ZCbJYbs5nWFHqGn4plYlb83Lj9mLboXQ48pF3ceogszszHU7uxt3Y/rE77UMWODFw1U9S6SWOpOTyDiln7FqwlBjQib9INvHtQv4/HnYegw4Y8x5LfE6c2m3eP4Xl9E2bsYGMZMYLRkFWsahX8oGzfnfNm8aOodj0lSpYAwBY+7W5FMdvUc+uHnBjE/Dr9WlO3pzCf7PVbwgOIyvdsm5DpuVU3uCpPhI3AFcYzzn2cLKItSuWiUR6mXV3icFXBFG+b2IO4x0zHmH+rP65O3pyB/smgSQNArqw2Kksysh2dCDwCpNV51jHM/ZEJIoo3Ls8LeFypBMRP6NqN7Dhr2IGOw49xuOhf9cnb0VuxXZJ8kGDTzSqRQSSRnCb7BQeKG2JvaTs60+mSCTuczECI5K1KVb3o5E/EjUNvIgEb4vBgOPTWuRm6jnmThz8Z05rpmWn0ggS5Z4lv/ANOeqv4Ec8YlSTCSMq3Ss2A2xATLL6H3lnBrbDzgxchrlJP9uJ3PTM1Yo7plLsUBuZ7sAD8hiIM9I9IOjzgag/ibKouoCgT95XHrfl6Yese4mQcpJR6fnHFjIZGO6H3sxc0AVAIjgrYEj3jsaxHfsv1J+X6ZGDyFyzyfH8bC+B+WH3HuLkJsk3L9kuofj6oflHlMuq16eIMcb/4q53/zOT/22V/5MNeDDINkrZfsIDKkmazOYzRjYOiSFFiVx7r91GigsPK7rDTgwYqDBgwYD//Z"/>
          <p:cNvSpPr>
            <a:spLocks noChangeAspect="1" noChangeArrowheads="1"/>
          </p:cNvSpPr>
          <p:nvPr/>
        </p:nvSpPr>
        <p:spPr bwMode="auto">
          <a:xfrm>
            <a:off x="63500" y="-927100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ata:image/jpeg;base64,/9j/4AAQSkZJRgABAQAAAQABAAD/2wCEAAkGBhQSERUUEhQVFRUVGRsYGRcYGBcXGBgbHxwcGhoaHRcYHSYhHxwjHx0fIi8gIycpLCwsGB80NTAqNScrLCkBCQoKDgwOGg8PGiocHyUuLCwsLCwsLCwpLCksLyksLCwsLCwsLCwpLCwsKSwpKSwpLCwsLCwsLCwsLCwsLCwsLP/AABEIAMkA+wMBIgACEQEDEQH/xAAcAAACAgMBAQAAAAAAAAAAAAAABgQFAgMHAQj/xABMEAACAgAFAQUFBAQKBwcFAAABAgMRAAQSITEFBhMiQVEUMmFxgQcjQpEzUqGxFRZicoKSorLB0yRDVJPR0vA0RFNVg5ThJWNzo8P/xAAZAQEBAQEBAQAAAAAAAAAAAAAAAQIDBAX/xAAnEQEAAwABBAIBBAMBAAAAAAAAAQIREgMhMVEEQSJSYXHwExShMv/aAAwDAQACEQMRAD8A7jgwYMAYMGNc8wRSx4UEn5AWcBq6h1BYU1vsoKgn01MEBPwBYX8LxAi7VQMFIY2wBArcqZBFqvitRHBujxhOXtF1PPRpPlYsguXlOqJZ3l706GJVmCjTYKaqF8c48TpPVtWr2bpQPrqzR/EH8h+sAfoPTGdbjPs9fw9DpjcvSzGoyVYavTkbX5Xz5Y0x9p4GKBGLGRgopW2sWC1gUCOL58rwoSZLqrd0Gg6UwjH3fjzQoDTx4eBpX14GJOXyeeUqxyXT9SbhlzM6gUAo2MJ4AHPG/rhp+P7mM9rIAZAxZe6LhyVNDQyoTtZoltj8DxRxkO1EGsoWIOoILFhmLSKANN+cbc15YVM1ks9MC3snTACDbNPO9jWXO6RjbUSefM+px4Ok9RJp4OlnU11rzW5BZrrTvRdjXxw1fx/d0PBhTbNdVq1Xp7fHXmAP7pxIHUOorzBlJPXTPKh+mqEj8yMXYYwyYMUvQe0q5hpInQw5iGu8hYhqDe6yuNnQ+TD5EA7YusVBgwYMAYMGDAGDBgwBgwYMAYMGDAGDBgwBgwYMAYMGDAGDBgwBgwYMAYrO0z6cnmT6Qyn+w2LPFZ2ni1ZLMr+tBKPzRhgFPLRQZSHIJIZB3MAZCh8NqIy9jgl7rfyLV5kR2ky0ajVJmGZvEK0psHKkgH3RZJs73HfIGLDpyzHK5ApPGv8Ao6BtRADkpFTAEeIgatuLYbemSZrOM5GvLgADc6aY0+orX4bXe97B8gRjm0gey5YRaw2YKBkjK2oCgJswFVppfhv6Djd1DNZaUhjJmQGKbqF/At8neqskcWGrnewn9rsAS5cgluSAdLahHVDz8O45NjfbGMU2a7oqJcu0vhCNrUjZV1BhVkk2flfG2IK1splBEh7zMaJQ2keEjwFtQIrSCLJ34O+xvGzMRZfMzO6Sza2AkIpdKqoJIo8Eha3vkcjFlAsxljLSwMqlvdK3peMhV93guRVVYUc4j5ebN2SZssaW3AYUAS4Rr00OKvglT6UQrsvm8rG0bB8wrKHkKWPxDu3sry1m+RZo3hkzPaWGOUxNq1rpsAWBYvc35Dn5irxry7Tu8bK8TIKSar99S6yBdvJqHzB4rGnL5TOqd5I2BcE6hZCegpRz+zywEXMdTWSfJ5mO1AzDZZifxJJGWogH/wARUIB4N3W+HXCp2uHhyoG153Lf37P7sNYxuvhJGDBij7V9oGy0aiJBJmJmEcMZ4LEWWatwiAFmPoPjjSMu1OYnSNDl9WovTaV1HT3bkbaH21hRx5+XOIUfVM6NjBqNORY03QcgWDQohBvervNj4TivznQ/urzU+bnZ2UN3crxLqYhRpjidAqaj52d9yd8VeX7KdMkqmmYspYK2ZzWqgNR8Jk9N/j5YmOkeMwzZHrOYkzEaFAqjVrpdyKk0kgkmO6jOg7+PnDJeObw9mujDxCGG61EsZS9XW9ktd7b4mfwd0tVvu4KH8lj+w/8AQ2urxUmNPZkA5IxiMwp4ZfzGEcZTplgCDL2Rf6JfKtrI5+vkfTGxumdM0hzDldLXTd0oG1X+Hbkc/rD1GCcTsJAeCMe3hFfJdLU0YcsOf9UABRA3On1NfMN+qa3ZboPT5gQkEJqrAXSRfG61+w4HE64MK3Zsez5qTKKzmMxLPErMz92NRjdAzEnTYVgCTWo+WGnBkYMGDAGDBgwBgwYMAYMGDAGNOby4kRkPDqVP1FY3YMBzfpKL7D08PA06jLBdSE2u0aDjbcE7k8r8yPYcpEZNsnMYyCpBL6vfayNt7JVqJ8vKiTHy/UPYV9lzGZbK9wZgruj91LG7l4mWVRpBAOggkEEGhwcejtbli5b+GIOdhxS2pK+In9X9/kTjm0uTPHM6PJlpkDkWSWAXSh8RVfLT4SfS7qt4+eyMEchUZSdgigWuru3HhI35NFhx53zpNR/46ZMw923VIC4IIlDkNsxaj9KG3O+2NTdrstuT1aMXZXYgCwSPpxtxsR54C0yHTYJJCGy8iBTqBcvqZxsedidK7j5/PEdZolUqMpPokC2F7ywI11g7gbg2NuTtvj2DtVl5IGjXqmV1vZSQyoHUFrrSzDhdvLnjbeTl8wuuNm6jC6q+sr3kfi+Gz8fA7DAT+h9QU/dCCSADdQ97lizEfOwxq+B6YuMLUOUcKFTPqQFA5U+l76r39eRtXJxIPSsw3u5wnZ+FXzACE1fBs/XEEXtrbP0+JPefOxP/AEYw0jn6Aftw6YSpkH8LZFZXBZMtmCnI1vcSkgG99IY88Ydcbr4SRhTzEfedWZjxl8qoUfyppGLH+rCB9ThswtywlOoyN5TZeOvnFI4b9kq40R5beoyMFXQgkJddjWwHi1AEjcED5c+WKbKrMQHGTiQ8bFb03p5uqKAetAH4Yn9oY4yid6zoBIukoLOohlUcbE3QPrpxR5RcsxRUnzFsQqqKHot8bel/qjT5YNp+Ujdg5bJxK3d2K0nU2o2p+XP5i9xiJm4GPv5JBvq8JO+hNdto5Gosmk8kA8HbUGyw0qZJUaJpU2As1KzNuo41XQHHhJ4vE3IQxZpndJZ1ZirsuqtOpDpUeVe64r9VN62IY5OKRyrHIxKDpJJABpgNfhPB+B9PjjdLlWAcvlUKwiVowK8VFQo0ja2QCtttAvnErKdnhG6MJHIXVYJJ1EoqLfwXSSB6scaIOyQATXNK2lApFgK24YmviRx/xOAjzrJ4mbJREkija0WJHmT8Ab9SBV7m/wArk1QeFFUkb6QB/wBC8Qh2eTUhLuRGsYC7afuypU1X8n9p9cWmArsnFfUy1e7lQL/nTMQP7B/PDLhb7MyCXM5uZTaAxwKRuCYwzOQfOnkKGvNDhkwYnyMGDBggwYMGAMGDBgDEabqMaNpaRFbwmiwB8TaF2Pq2w9Ttinz3a7TO8MGXlzDR0JChjRIyRqVS8jKCxBBpboEXim6j3k8yyvk5wV0ClmytHSxYXb+pv6DElqtd8njVjFcwpJUMLFEixYBuvzo/kcc+XprjReWzR0XREuUBru0iq9Y/DGu/N39PWy5Gi8nnPCUPgbJBfCXI8KSqB753+F+ttb4f3HQWUMKNEfmMah06Oye7SzydK7/PbfCj0fqr5WMomRzjAsW3OUAFgCgRNxt+3yGwn/xvm/8ALs1/Xyv+dhrE1n6Xp6VCf9VH/UX/AIY3dwtVpFelDC4O2M3/AJdm/wCtlf8APxmO2de/k86n/ppJ9fupGOBxmFvL0WBvehib5xof3jEPNdjclJ7+UyzfOKP99Y96P2tyuaYpDKDIu7RMGjlA9TG4DV8arFxislofZr0z/Ycv/uxjTmPs2yg8eVT2SYe5LBalT8UvS6+qsCDhrws9qO18uTbw5HMzpVmSLQVHzAJYV66awCxneps8+SkmUJmcjmlhzA4UrmFMayoTzG50kDy3B4w65DtVBNmpsrGxaXLgGSgdK35auNXqP+BwlZLMR9UzUrqjRLJlREx1wsyypKJImCK5bUtkjUo93Fp9mnRI4XzzxggNmDECTbP3ShXcn1aUyE/E4zHpVp2l6zmIMzlREqvFJ3odOHZlUOoRyaDaQxAOx0kWOcLUXa32jOmQRSPJGrRwZVKEwViO8mn1kLHelQqsbC71Z2eOs5OKVVEr6NLB1YPoZWFiw3yJHyJxRZj7N8tOyvJNmpNJtbzD7fEMtMPocaIR85neomivTY2AIYBs3GGscGghWx88bcrnM8aLdNVflmoiR/Z/xw3QQhVCi6UACyWO225O5PxONmBslX2zMDnp8nn7suWPPPMg5xjHnZlJrp2YF8kNlN9gP/H9AB9BhswYGlU9Ynv/ALBm/wA8r/n42HO5o+7kpB/+SaBR/YZz+zDNgwXkU5pMyunvpcnldXAJeZjVXuxjXax5HkY2Zns7K6suYzz92feESRwGvMd4LYA8GiDvzg7Uvk30tPm44QgYbyRiwxW/ePPhH54XJutdKDKyZxnoMKhRpLLMzEnu0O51ef6q/Wd2oz26B07IxZeJYoVWOOMUqrsFGJEkwUEsQABZJNAD1OOZp2nyXcywquf0yaSxGUks6Qov3Pxadyd98aW6vlJAyJF1F2YUaybHyq2DLRoE1fBo+WCZX26ac/GDRdbIU1YumOlTXoTsPjjcHGETM5pZmR/Y+pAoqKCIo0NKWNHW4O5IPzRSOMQYYKRlHT+o3pVQxGVRgAzsdJM22sOVPqMNMr7dJ1jGWOb90+vWvT8+CJe+HiyexstpszcWSPlQ8gcMsfabMVv07MD/ANTKH/8AthqTHox4MK2U+0KAzpl54sxlZZDUazx6VkPosiFkJ+F4acVkidNWTu84YKMpzk25repFBG+3uCvpjbHnM4tK0cZYkndkFqWHhADjdVLb1wq8knFZlGRU6rHNqCpm3Y6a1aZFidavbcn8sYwwZdk70rMQJCgH3ZLig/itQSCF3BJ9PIVl6K+IXuUmzZlUPGgjPvGxa0PIBjdnzPoNlvbTlc9nGAJijBtbU7MAQSSR3m1bD1o3V+HFTmZ8pJo1Gc6IxHXgOy6mGob+I6L/AKp88eS5rKKrqe9ZSxlfeNiGoIBts1g2CSSaBs7YNatYp8/QuKOwBvY3OkWSA/rfB2vzxJTNZkpfdJrEjKQCCNI90++KJ4O9j9XfajnymXVFZu/KyaioGjwoqqhuzsCbbaie8YVRIPuXzOVj1MPaCdBQnw3p2Q0RVUXXzFEiwCCAFlBPn7too9yo06lpRW5BDE7n4mr4OLHpMztGDLp1m2pdNBSToPhZhRUbGzdYV2jygpf9JFMq2NHioiuPIVY2HvUNzWN/Rsrl9SlBmB3QjYWAb98AFIlNbC72vUd7L2NY/anl6yLZhNpss8ckcg2ZTrUEBuaIJsY6LExIBPJAwj9v4u86Xm6v9CzCwQfDT8EWOMOmRmDxow4ZVI+oBxYcup5b8GDBiuSD1HocE/6aGOSuCygkfI8j6Y5PnZnnzE+Vy8j5XIZVmj0wkhp5b1SXJuwGo1zjspxxfs4pWFyxtu+n1/zu9fVjz/IvNKbDv0KRe2SIeyuUX/UI38qS5G/N7xhlOiRhi+Wmmykg3HcsQrH4x7oR9Mbszn6BJIVQLJJoAepJxR53tCERZIopZVZtKsFYIxq6ViPGduEB4x82lurM7XZfQvXp1j8sh07s320fvUyue0d7JfdTR7RzULKkWdElb6eD5emHTHBcn0vMZr2eeR4oYoszBrAJaZLcaWJulFmt6O5vjHZR2oy2sIJkLFgtCyNRJUAkbDxAr86HJF/W6c2mv5eXzOpFYt+Pha4MGDHRzGFztinfdxlCzBcxIe80kqxijRncahuAzBFPwc4Y8LWcm1dVjQV91lZGPwMksar+fdt+WJIX8l2dy0DkR9KjsFvHoJ2BaiC6tuQBVHc86QVJYZupyRSFI8uxjU0SoYX7tFQE0+Z2BOynjg1Emga1GedCzuq0ktIdeo/iq9iLJAq6AF4zyk6skyJm5D4A/eaXpAr0dK6ru9iABfxxhpYQ9oZ2q8pKLO9lrA0gk1o+ND1IPGD+MEvdl2y7ruiqh1aiWZgeFPFDYDz5rfFMmYAfUc6wjFEUJVO5u2U6VCimatyw1E2BtnFGoqQ56RiAbISQFuWC2W8tS+En9UGrwFrN12cVWUc7WR4ia322StR289t720lvD1+cAn2SQ8bDVe9bVo3rffbyFDfFfkD3ojU5smQSORpMpJUKupdZIAOxJ2KgsdK7CtcuaWSOFXzjgrG5lIjcq7bBiaoUHbagfcO4o4C9znV5EcquXkcAqNQ1bgiyfcI2458jenw6oy9en8V5RqAB2Lmzq0kfo9/1thdDjECSAIwiOfkVgVBUK3ukChdkDwgjUKAsHYi2xy82jun9rYxq7a9YlXUFCbhRfgNqBqpfGKFkYCX2nyhzHT5GkQrJFqnQcMrwszxnfzIUA+oY4aclmxJGki8OqsPkwBH78VgzEc6SopJA1RtsQLK70TzV/njX2EkLdNyZbnuI/wBigY1VJL8o/wBI6nokERMuWGsmqJiiHNH3gdP1xulkzFX7VCAd1a03AoMbKVW/x39AdIw6+UyubmkzKt7LmliJkCsVjljtSJCm6AgIQx2OkgkYrM12y6QihDmEIANaDM53ZXPiQE3qVTd3tiu1JjFlPmJndjHmYlUMNixHiCKrCioNajdWQdS8UbwgzE7sCubhKsEYGwDpOvcAppJIHFbFDYNiqnLdqull17mKeRhRHd5fMtvYI2I9Rt9fXEhZsuQAvTeotpoC4JRdXVmSQXQNb4jXKPadlepTSLJ/pEKlTGVfUgU6T96QKvQRQ353ore05svmmEZWZPcYMbBBskqQNFEha8XhF34SDQW83JJpYQ9Iz1k6g7SRo2ofitnfffk+vriXkes9UCBU6QwVAFGvNxg0BtynwrBOcfcrWXKZ07d9GBZuvCasFQDoNcV9TzzgGTzqj9Kj0uwIBLGtrtQL+O29XeIqdV6sRf8ABSD4e2xf5eJTfwq+yZbKQ7e9JPJLR9NMca/vww519pUscjZJ1lFyNC4YbclW2tQB+QrFr2Sa8jlSN7gi+P4F88VPT+oSB+4ziJHPpLDQS0cyj3mjLAGxY1IdxYO4N4j9mOuR5Pp/dzsdWTY5cqN3Y6vuQq8kyIVK/M+hxYY6neImDpgxT9k+unOZWPMGPuu81ELq1eEMQpsAcgX9fPFxiuSD1jrUWViMs7hFBrgkknhVUbsx9Bjk+Wz5f2iXSYzNLI6xnlUahRrbU1FiPIth/wDtB6I0+WDxgmTLt3yqPx0pV1+ZUmvjWOae1II+9LDRp1avLTV3+WPB8y1oysQ93xK1nZl7k8ok+bEUwDRrEZBGfdkYPXi9VUUa4th6YbOrdKOby7QKVQ7abW02IOlgKOhgCpqticLHZLINm80MwLRIEIRSPG/erYkI5CFePUg8Vjo3TckUNnHiy8Xrn09UzSaW0oDs88fSc/FLCkbaZpgY2BQtZlTTQDBUKgAEDYeeFTpXbHp7oyplZ0Low1K6nSWo2qlxVEKRvt3aV7orqXbF66Znjf8A3eUfUoQMcwz3Yy+nyypDLDmMg1sroVMsBHeH4EoxfSw/CleYr7PRit85/wDHzLzxns6h2D7cpnV7pwyZmKOMyq4C6iVGp0om01WL+Xrhtx869G622XMOdTcwHxgfjhahIv5eIfFcfQ8EwdQym1YAgjggiwcd+r0+FscYnST2j+1CPJZ2TLyxOVWFXRlBZpJWLBYQAOWA2+TYOy8jx97m+otFBmM0VqNnVe6iUVFH4iLYWzH4t9BZdW6JmPbDmIEy8oeONGWZnQo0bSMjoVjff7xhwDsKOKDKdjM17eZpMtkTDMbmWR2zDXwWid4Qy7fgJK+lXjlPdpaQs0jOyR5Ur95p090+trQIzENful74u962v2NJ11acplwAo2Gga9tRX3qFvxew875xbP2IyB5yWV/3EX/LiLL9mvTW5yUH0QD92JhrUmWk0sWysGsOFXSqG473bcj0BokV6Gt4PsWZJDex5egFGjTGRs1AhrvZTt5fAXWLB/sx6YRRyUH9Uj9oOPI/sw6avGVT+tJ/zYYatY+nRghhEqkEkeBQQTsTYHJHNYxbpMJ2MMdfFF9b9PXf54gj7O8iOIWX4LNOo/JZAMbU7D5UcCcfLNZr/Nw4mpjdPjLFjGhY8sUXUa2G9XjH+DIqC91HQJIGhaBOxNVyfM4iJ2FyoXSFlAu69pzPJ5P6XnGadi8uOPaP/dZv/Nw4mo3Xpo8tln0KqNLUUYUKhaR/u0A4ui1/AAnyxe9PyQiijjHEaKg/ogD/AAxCyPZXLQyd6kQ7yqEjs8jgfBpGYj6YtsWIweVjEQr6D8hjPFNJ2mRNZdWWNGKB7U6nDBCoQHV7xoGq2N1tdIiZ8LisFYpE7Xw2+rUoUE6qJsASsdhv7sLHf4DnHv8AG2EbNqDUx0hSxNS91sFvctVD44mrwn0u6wYo892rjim7pla/u99qp7s83SUL/nCser2xy5ANvujOPA24W7rbc7E0PLfDYOFvS7wYpf43ZfyZm2U0qMfe06RsOfEu3x+BofthlwL1NW1HQ3iu/d23rS1/zThsHG3pW/aK+XGWXv3eJw4aCVEZjHMBam1FAHghiAwJGFPr/wB5kDn3gMedaH2eNRuNcjGNWSub1kqTwGPG+Ogx9fglcQ7kvrUBkIVtJIYAsKO6kfT5Xoi7EZNJFeOER6XEgVGdItY4YwqQhYeR04LEzXtKb2c6UMtlIIB/qo0T6gAH9t4scGDFYeHHzx2+6TNk4ZMu6N3Zk8M3hEZiaTUBd++AQpWr2vjHae23aT2LKNIo1SvUcKebStsv0HJ+AOOMZfMQiUkv32Z/HO5MkjN5lWawg9AoG3mcWOh/mmI9d2ovNNz7OuazELezS5LMZc5iN1gUCVSjxuwQxuEslfMEC1O/ri3/AI3wH7nNE5SYgqY5T3Z328EuyOPR0b8sc6n6ZE5t4o2PqVUn86xksLIhSJqQ8xOBLl2+Bge1HzTSfji/6ExXIncWevs6kzdDz6ZtMh7XLPlc04rXUhMKsHkPeEEgoBR3F61q7IHXe1XWo8pk5p5QCqIfD+uT4VT+kxC/XCb9ks2TuWKLKpls1GB3gDtJrQmw0byEv3ZPK+Rq75wt/ar2h9szi5SNriy7eKjs8x28v1B4f5xf0xen05tPFi1vsudkMnqQI3uldJ9Ko2fkBeO3fZ3Oz9LyTMKPcRj6BQAfqAD9ccg9nYRrBDvLPcEYHmzgqzfAIhZifKhjvHTsisMUcSe7GiovyUBR+7Hb5MxyiI+mapODGvMk6G0+9Rr51thZ6f1LOBI9cbMauQsh1A+EEKAsY2stwb01fmPLrpFdNWDCxD1zNNS90usojt4XGjVJoKlS12Bbc0Qhr1wR9Xz3hvLruCSacAHu0YCgTXiLLZ50+Rw1eEmfBiv6PnWeJTMAkhvUnFbkDYkmiKO++/lxifeKxL3Bjy8e3gDBgwYAwYMGAXOu9enE4y2USIymPvWeVmEaJqKL4E8TMSDtsNucLub6V1RnZtXS7etV5aW2AogEliTwOT5D0xPzoWTP56zo0ZSGIv8Aq6vaHJ+lg/TEFAsIATOkR+IBdJoEMZG1aa0+Hw7aaocEkGNw3+wZ8gh4+lPfP3U9Gr8rP6zf1j64zTI57VZXpY/lCCZmHi1+bi/F4uRvviG8x1lXzx07myCNw/u+EgDlTzdXwt3MkLqDD7UzzMyC6YaApMkl0fNFYc80NvIqXPkc2x1GTJF/1jk3J8jteY9QPyGIcvRs4AND9ONAgask4FG7G0523Pl5n1xrkOqqz/q10eQ5e9jVKtCvgL2NYJI2VNRzxXUgIbS1VWjV9WqidzVC7JwEnL5HOr7w6aTsPDl5V2Hu794eK9MaI+k5sOzd10469IIPtBFL7oCkEbYyMpnm+7zZBU7JpaiYwyuwpqKkm9/8MRXmQxSls7rJSM2Fksd2xZ6UNvq3BAo1ub3wXVwvUzBJG2ay0CqW0ieElhGzk7urIpRWZq1gnd96u8NuE5uiv3cqyTNJG8ToFYcXdG7JJAoXz+zF/wBms4Zcnl5GNtJDG5PFkoCdvnisSssGDGMsgUEngCz8hgy4t9oXUmzPUmZf0WQUxj+VM66nr+atC/XHPOkN439fD+4f44bOlsZIe8YUczJPOfiJHIH7F/bhTycejMSr6AAfQkY+l8eMrH99udp7ncHHuMI+B8hjM47MqLr+aky0kWZy7tHLZhLLzocEV874PIPG4GPOhZXQL0lmJAVQCWZm2CqPNj/jjPti1ZUt5q6EfMMP/nHV+wHY946zWaVRKR93GKIhUjckjYysNiRsBsOST5r9SOnM55lqI1I7B9jDlwcxmAPaXFAA2IU57tT5seWYcnbgDDlgx4ceGZ3vLoTO1XVZXzQy8WYOXihQS5iRdOs6zUUQZgQt0zE0TWn1xhD0zbUM3myDvftBIP5isU/S+7kyeYzThmGaleZtOnVpEmiNRq28KoOdve9ca2fLm7imLAmxURDaCyAsKA4FgDTvsDa44TM671rGd11N0HV72azv0zUi/wB2sR/4mZT/AFiySXt99PPJvzw7kXt6Yp3jyukju5mdVWydILHuiN2N2Tp3G9k3TC8WckGXSAEpJpeZSUtSQ+43HGnYk+vxvE2WoiPTNuwHT/8AY4P6v+N4wh+z7Io2pISp58Msyj8g+I1QyvGpjmAEOmjpBCoNankhmoVxtq3NkV5Dmcuqv91OVkQgk6DQ7sNpG98ACze43J5w7r29LkdEgSlBkS+AMxOpPF1UnxH5jG0dJH4ZsyPlmZz+xnIxTdI6RBPrbTKvCjU+5FUDxsaA8zv8sXWQ6OkLM0ZYagoYEgg6QQvlYq8TZ9mR6EcubgIaOU5lBzFNpD/0JkUeL4OCD+sMM3SeqR5mFJojqRxYNV8CCDwQbBHqML/Uc+IInlbcRqWocmuAPiTQHxOJ3YnpD5XIwxSACQKWkA4DuxdwPkWI+mOlJmfLl1IiPC9wYMGOjkSI1Y5vqhRQzVCihhaswy96SL3HjFjbnGhsrKNvYYa02T4RuAw0+9yR4b8iTyMSHl36puQVkN1RYD2SGiBY35rccc4rsrl8vPpi7ycM/eDSaIooo8gV0gC1HFMR54jpHhIOWlPGRhBA/k375ojfYUAdxviUxnUq4yyNIQWdwArBgxUDk8xk7izvinlnyw3EuYcnxc1QLE3qOwOxFejHg3i4yfTYp4oikspWMFNyAWpiDqFbXRB9QBfGAr8qjmJayMRoaVBADFVYCyHNixZ+m9gjEswzNFT5WIyR6FVSF8SV4q8XhpqHoL2vEubswjMrl5AyxpGGBAakJOrVV6jZB+BOM27OqVjUySfdAgHVuedz8r29KHpgIcjOrLoykevQzE0BTNrFXfLULWyac77bx0yslANksusZUalpRptqcFrrjSeK288Sz2QUgDvpvDdHULFgjbbYi+ecSpez6to1O5CKq0TYOltQJvzJ5+S/qjAeQ52YwSvPGsRVCQAdXCkn/DbF70HKd1loI6rRFGtfJQMUHarMgQd0PfzDrAg9Wc7/AEChmPwU4bRis2e4ru0OXlkys6QFRK8bqhbjUVIF4scGDLgOTkARIqZWy8aROjDSyMqjUCv86zfmDeE/ItqmkJ9B+0scdH+2mUQZ3LSRKA7xv3lADvQrIFDH1Fmj5fLCVmMgsgGay24N6l8yPMaf1gfw/P1x9Ho32sfs5WjuY02rGeK7IdVVlFnng+RxYXj0MqrtMA0KxEX3s0KX6Atvj6KjQAAAUBsB8BjgXUummeJ0X361xn0dPGv51X9LHb+z3VRmcrBOOJY0evQsASPodsfO+RH5utfCwwv9vO0AyWQnnumCFU9S7eFAPqb+hxG+0iZjkjBGxWTNumXUjy1nxn6Rhz9MJEkrxzRRZuebqU8IUxZWCFQiGqSWXetdWQznbkDzx5pnHSK6vOkZJst0yGMuInjijBY3SsSpN/UkfXGtp5Q1e3R76uSvoAv4NIPiU1td3+HewabM92GzGRZUJBZUlWZ0oghiigE1QNIWPwOMct0fKyqGiVWWzujNRsUymjwfNdvjyb4zEx5eiJifCMBOjHVnIweKJB8W5rSRsKvwgjgfIbM28yRxuczGqqCJX28ZsilOjkVXA3HGJ83RImZ3dNRcgsTfkAANq22uje+/kK8lysHdiNtOgEmi55N34tWrfUb331H1xFxWvnpNKj2uHV3hLMWRaQqSgKkX5E1z/K2xpzGZl5GdQCwgO1ajH3hshK93xAmwOdvdxvOUyKMWaSIXVBplAUC9lGoUDZJ5s/IY3I+SCBRJBpsMB3y8hdAYHXd1tYPx53wRHWeVWW83EwMiDT4TYYilFLdtZ8/TcAY3TdNzVyGOcDUW0hvEF8ZZdtG1KdNbigPp6wyKAOXgULppu+CgaTa766q964J353xjJ23yK/8Aeom8qQmQ/kgY4H8vc9k2YZSCRtZfNJqN3qVO8nAOw/UX8sPwxz+HNNm81lDl45e6hlMskzxvEmkRSIFXvApZmL+Q2o46BjrTw49SdkYMGDG3Mv5/sy/eSzZaURSTadYdBJG5UaVYrYYHTSkhuANr3xXKnUkNNlspKBw8czxf2Hjav6xw441T5lUrWwXUQosgWx4UXyT6YLEyWFkznnkY/pmU/wAYxjNjnaGjKRA+YbMgV/ViN/8AzhklzSr7zAc8kDgWfyG/yx7FmFYWpBFkWCCLBoj88F2SjJL1S/Dk8rXxzTf5GMEfqxP/AGXJr88zIf7sOG8ZtCxXUuocixY4O4+o/MY2g4GyUWyfVTVewJ62cw+/wrTjfH0jqB97MZVP5kErf3phhowYJsqDLdk19ojzM0jzSxKyx2FSNNWzMqKPeI2sk7Yv8GDBBgwYMBx/7e8l48nL8JYz6fgcfub8sc16U5DCpHjBddRWm2J0k6DsSNj5EgVeOy/blktXT0k84p0P0YGM/wB4flji/TuSD6DH0PjRz6c1Ysss9kmglILROrM4DRFqDqzK4KNullGI5BpqOLzp992tnFHIC+hfNSTfJb9JV/WRzfO49MMMKUqj0GO3Ti9a5dm2b2WPRHrMxbWC6ivUE0f2HD59lLf/AEnK/BWUfELI6g/kBjnmUzqwN3r+7EGkP9FSwH5jHU+wuQ7npuUjOxWCO/mVBP7SceP5P/qG6eEzrnQ4s3H3cuqgQwZHZHUja1dCCNiR8icVfS+wcEGYGYR8w0oXQS88j6l3pWBPiAuxfBxP690pptGnQwXVaOWCkkUHtN9S+XHJ3Bo4r5Oz+ZaTU8wYCXWBbbJ3itQAXbwrpqyNr8zjyOsRGeTLiqzvZfLSuZHiUueWBZWb01FCL+uKPM5HMhTqzcKyaNAYyEVtDbcCiTG7cGtdbjE32YyxMvfxzMZe8KmS42QHaM6RstV5Hcb2MDjHtI/iTkju2XRv51v/AHicaz9n/Trs5LLE/GJT+8YxTo2Z2AmCpSDSrPsAYtSrdkbLJTWSe9F1pGNH8A5w7nMAkaCPE48QiZGOygVqYNRButyPJpxj2nxdisiptcnlgfXuY/8AhiT/ABbyv+zQf7qP/lxWydIze6rPaUKt2DH9DYLBbHuSeIWfvOBiH1DIywKzvm44gSwDySFd2eRl8TDai6+EWD3dbBjhpxj2Yl6HlxxBCK9I0/4YlRxKvuqB8gB+7FDFkJZI56zCyd4pMbBrVW1yMh24FGMUL9w/WPlOzmYiNicVqXzb3QdZuxv42lGngh13GkDDTjHs049wrDs/mxqK5jdo1VrZvfDEswOnYEEqKG2q+QMb4ujZsPGxzBNOpcFjRQKgI0qotiQ58h4gTdABpxj2YsGDBisDCV2k6muZkEUMOam7pmBeLu44lkAr9LKQGZNxS2ASQdxWG7PSMsblBbBWKj1IBr9uELo7mPIZDTPHEzRrKdZP3ruFZwSPwlpGJJuiV28xmW6edbJOlSMzMcpKC2uyJsqT4+91EXW/3vN/gXGPsoW9eVzwt9fhTLONyxP6Nz4vEfH7w232xunknVr9si8AJbxCgAdNsqx1QLLY/u+9jOaefUt5vLijfvACtvepRYOoEAkbGvH72M66bPtArLaWDr1BAb5ykvrFV6Izq/RCydzqa8WXQ+vZCF5HSeQawoKvDKtaRX4owb/6+ONqTzprjkzEHelF0Cwulrok+Ac2Ksbnyx5kOozEKxzUDhozQBVSZCCVIBAOmtJo1582KupOzGamJ2tllJOWykskS/6x2EGs/wD20kFsP5TaR6XjZ/G1gPFkc4D6BYn/AGpKcVUc+YeLV7XCNWrxakoVakhu7FkMrjUABsCNgQ22FcyWA9phJJNAFSSAeK0715kb7c4cmeEJydtlG82WzcC/rvFqX69yXK16sAMX+VzSSIrxsrowtWUgqQeCCOcVfTkkWNRMwaQXbLsDua8h5V5Yp/s7y5iOfg/DHnHKL5KkiJKAPh4j+3FidS1cOODBgxpgv9vezzZ3ITQJWtgClmhrVgy7+W4r64+ff4t5pGzP3O+TNS+NfTUa9RW/yx9RY5f1jKkS9biAtpIO9X1OvLlB/ajIxf8ANfpR+HuGq1i3kr9P7K9SXwt09zp/EJYP2W2+I0XUAWZWV0dXMbB1qnXZl1e6WHoCcdy6HNry0DE3qijN+tqDjmkeQWTpWfZ13lbNS1zTd85G/qKG/wAMdLfLvWY3vs4lenFt/aFGvSvapIcv5TzKjfzFuWT+ylf0sd1UUNsJvZn7PPZM0ZjO0saKywI6jVHr06y0nLmkCgnervDnidS/O2sxGDCp2wzjST5fJozKJe8lmKMUbuYwLUMN11uyrY3oNxhrwqdXjCdVy7k1rys6D4aHhe/yJ/LHKWo8qHpsPTolA9hjjJCkBo43ZtSCSy7kna6JJ22Jq9psX8HzRNJ7JEVXQDqghHv1W52r1JIHnuCLwy+YkaDxZ2B0CabYq2ojSWLa038AY0QbPi4NLNkmlURRjNQq4ViR4BqBYCLbRsKIFCr8rxh0UcmX6aVBGVKN+rEzRUaLAXG61dc1542LHlAp0Nn4wDpJTNTivEF85jYs+nl8rti2ZVt81ADwQSPw95e1D6gUaSiTptvJmzRBK5mAafCCXBp2AADVGBfoK322GGmK72QxzGNM91I6C2otLC4UBGfbXGS3u0Aa5vcYwyxyqt7TIMxmpaIR5zHJVCysYBEa3Y3VdwSbIDEW8+cdlSMZqISHUWPgKsC2lVFoRsLFc36740ibMG1bNQpRVqBCFUJQqCHj3vceXNHVezTFe8PTZHs5JbJILLGqGwaJ8LCx8efhiZkexfTsxGsgyoIcH3y5PJBBtz5j1xIWTM/7XBerfdSB6gWt3YfY3sABXIuemrIIx3zK77+JeCL8PkPL4YKWOvzv0lFzMMszwLJGk0ErmVRGx0ao2e3VlJG2og3xjoIOE77Qcp3nTM2tWRCzD5p4x+1cNeRnDxI44ZVYfUA41WXO0d2/BgwY0y0Z7NCKN5G91FZj8lBJ/djn/Qg38H5DvMu015ckhS4KghCq+HbdTw1e5tvsWX7Q3I6Zm6BI7pg1c6DtIfomo4i9aCAxKJmhGl9JUEigEC2ykUAStDhuPPfNm6K/LuqOFGUdVlKqbaXdnKtfiAGkaAf1gFNhdwY+eSFZNHskgOtgpDSAyhQL0gAkg+deQO5Jo55mVWFjPyaGVlvRJp3IYWVYb6NK0KYk+WqsbYACQi56QlnpPCwB8XugBgCPAV9PTk3ltjLLrPevkJSwCMN5AQaUEBQKsAUSBvQBGMjklTQRk7D6w4BlsFXUJyOCFvcUTRsDU2N+ez6yP4M33ZCmMoqSMusG7qx4q2A5NCr4xjl8wiOkz5lzrUMFKvZRlcrqXURyy8DlKA3OIqLmZVUKz5WRViW7Z3oGbTIxMlawyv57kENQusW3ZzLJWsZdoDVKCznwnfYNQG4ugPP4nETpudSFiZc6ZRo4ZXHLKwI3O9Oork6h8sX2Tz6SgmNgwBKki+R5b4SQkYregqBnc7XmIGPz0Mv7lGLLFb2Xk1T55uanWO/5sMVj6En9uLXyzfwYsGOa9t+1nU4s0EyccPclSA0iMxMgslbVqFgbXQO+F7pn2x9SVUM+UglEjaAyuYQj3RR9WrS17Ua+uLHUrPiXJ2vHPOsOG63LGPxdOIf4/eOF/IE/nhbzf2y9RLyxx5KFJYhqMbO8jlf1lChQ4Hw9eMI/bLr+cnn9pkaMEwqt5dpY1li1bm730s1Mp4sbYTNbdtWs4+h+x8urp+UYG7y8R/8A1rhL6k3dw9Uy9V3feuvl4JlMoI+GpnX+hih+zz7VkykIyucWZUioI/dsxjB4jcKLqyAjC7BAPFmB24+0yKTNyDLxuO9yxy7NMGhB8epHCkEmgXAsL7xwvTnkR7arbjrvODCJB9s3TxCjzy91Ifeh0s7IRz7gIK+Ybggg4teg/aR0/OPogzCF/JGBjY/IOBf0xtgzYSeqgzdaiA3XKZWRyLoa520KL+KoT9MO2EzIEr1TqCvsXXLyRt6xhGQ1/NcN/WxJ8NV8oUcKNoHsEw/CNTyAgHzNXsA+5O9kgXRqU0aPF30mVczLWqLVKGq+7utwbVd+bUAMcQI5kVCTnmKnWxGiUFjTMd3fihdHYkEXWw35bOhZUPtZeNLZwwlsgqAulRYIJIajwOANycOgzEYdnb2ORmke2194oN90jjwJVAC7O2pdQ1G6kTuI6jXKTMvhlJDSXrbSrAtuS2ltxe4DXiNm4FsJLnW20Cir0W98HdjZKkE0dr8hQG2Yo8kk650hSVXwqx0bsxF3Q8IbgCgNRurJGGfy8MOqsm7LFZDBpQKUa7uqq/idlN0aU+5zMCZzqybOwrVbOOQK4FrsgsFQa02PFjSZFX/vzgG9P3b+EFVfm9hSAgDzdLBDU0iTOJoCDOspEgfWVdrXwrpu/dLb1ewbgDAQ53y3cTN7ORpcxka2s6iHYElTTExqKANXsRbEXB7QzUT7HLt5b3dkcaeABvV8iru8SMj0Z45Vdp3kCqyhW1X4mBuy54qtxfxrbFriKouqdRLZLONJG0YSOYU34gIzvwNjdefzxfdnoSmUy6tysUYPzCAHC929lA6dmR5undqPVpCI1HxstxhvQbY3Vi7LBgwY0wwmiDKVYAqwIIO4IOxBHphEzfQs9liqQw5bO5aMFY1lbu8xGp/D3jgoygUo2BIAvi8P2PMMWJwm6iNm6VKNhwuTZeKqxN8SMbY5yWB/gycFTYOnKAg3dg99tuScNhwDGeMNc5JyysSQOlTb2SSMmqnkWT3x8ifLzxk+VzjDwZHJpQCr3s90BekaY4TsLNANteG/HuLxhOUkT+LPUWux0uMG/dy8sh3qz4mUG6HI8hifluyucSyM7CCxJOnJIos88SWeByfLDYMe4ZCbJYbs5nWFHqGn4plYlb83Lj9mLboXQ48pF3ceogszszHU7uxt3Y/rE77UMWODFw1U9S6SWOpOTyDiln7FqwlBjQib9INvHtQv4/HnYegw4Y8x5LfE6c2m3eP4Xl9E2bsYGMZMYLRkFWsahX8oGzfnfNm8aOodj0lSpYAwBY+7W5FMdvUc+uHnBjE/Dr9WlO3pzCf7PVbwgOIyvdsm5DpuVU3uCpPhI3AFcYzzn2cLKItSuWiUR6mXV3icFXBFG+b2IO4x0zHmH+rP65O3pyB/smgSQNArqw2Kksysh2dCDwCpNV51jHM/ZEJIoo3Ls8LeFypBMRP6NqN7Dhr2IGOw49xuOhf9cnb0VuxXZJ8kGDTzSqRQSSRnCb7BQeKG2JvaTs60+mSCTuczECI5K1KVb3o5E/EjUNvIgEb4vBgOPTWuRm6jnmThz8Z05rpmWn0ggS5Z4lv/ANOeqv4Ec8YlSTCSMq3Ss2A2xATLL6H3lnBrbDzgxchrlJP9uJ3PTM1Yo7plLsUBuZ7sAD8hiIM9I9IOjzgag/ibKouoCgT95XHrfl6Yese4mQcpJR6fnHFjIZGO6H3sxc0AVAIjgrYEj3jsaxHfsv1J+X6ZGDyFyzyfH8bC+B+WH3HuLkJsk3L9kuofj6oflHlMuq16eIMcb/4q53/zOT/22V/5MNeDDINkrZfsIDKkmazOYzRjYOiSFFiVx7r91GigsPK7rDTgwYqDBgwYD//Z"/>
          <p:cNvSpPr>
            <a:spLocks noChangeAspect="1" noChangeArrowheads="1"/>
          </p:cNvSpPr>
          <p:nvPr/>
        </p:nvSpPr>
        <p:spPr bwMode="auto">
          <a:xfrm>
            <a:off x="63500" y="-927100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protein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539212"/>
            <a:ext cx="2895600" cy="231878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Nucleic Acids</a:t>
            </a:r>
            <a:endParaRPr lang="en-US" sz="4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Stores and transmits hereditary information</a:t>
            </a:r>
          </a:p>
          <a:p>
            <a:r>
              <a:rPr lang="en-US" dirty="0" smtClean="0"/>
              <a:t>Made up of nucleotides and the elements C,H,O,N,P</a:t>
            </a:r>
          </a:p>
          <a:p>
            <a:r>
              <a:rPr lang="en-US" dirty="0" smtClean="0"/>
              <a:t>Ex. DNA and RNA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 descr="http://t3.gstatic.com/images?q=tbn:ANd9GcTs_1C4OWbKEfhdmL-8EiNHQ-7Ab_j5VttbcEftVlrO7UHwAMnz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313878"/>
            <a:ext cx="4931424" cy="321074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1011</TotalTime>
  <Words>837</Words>
  <Application>Microsoft Macintosh PowerPoint</Application>
  <PresentationFormat>On-screen Show (4:3)</PresentationFormat>
  <Paragraphs>176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Biomolecules</vt:lpstr>
      <vt:lpstr>PowerPoint Presentation</vt:lpstr>
      <vt:lpstr>PowerPoint Presentation</vt:lpstr>
      <vt:lpstr>PowerPoint Presentation</vt:lpstr>
      <vt:lpstr>PowerPoint Presentation</vt:lpstr>
      <vt:lpstr>Carbohydrates</vt:lpstr>
      <vt:lpstr>Lipid</vt:lpstr>
      <vt:lpstr>Proteins</vt:lpstr>
      <vt:lpstr>Nucleic Acids</vt:lpstr>
      <vt:lpstr>Fill in the Macromolecule chart and answer the questions</vt:lpstr>
      <vt:lpstr>1. The diagram below represents which of the following biomolecules?  </vt:lpstr>
      <vt:lpstr>2. The diagram below represents which of the following biomolecules? </vt:lpstr>
      <vt:lpstr> 3. Nitrogen is NOT a part of which of these biomolecules?  </vt:lpstr>
      <vt:lpstr> 4. Why is nitrogen important to living things?</vt:lpstr>
      <vt:lpstr>5. Which of these important chemicals forms the framework for carbohydrates, fats, and other molecules of life? </vt:lpstr>
      <vt:lpstr>6. Identify the molecule, which is broken down during respiration forming water and carbon dioxide and releasing energy.  </vt:lpstr>
      <vt:lpstr>7. which of the following pairs is incorrect? </vt:lpstr>
      <vt:lpstr>   8. To which group do enzymes belong? </vt:lpstr>
      <vt:lpstr>9. biomolecules are crucial to a variety of life processes and body structures. One of these molecules is protein.  Which of the following is true of proteins? </vt:lpstr>
      <vt:lpstr>  10.  To which group do sugars belong? </vt:lpstr>
      <vt:lpstr>11. Which of the following statements about enzymes is true?  </vt:lpstr>
      <vt:lpstr>12. Like complex carbohydrates, proteins are biomolecules that serve many functions and can be chemically broken down and restructured. Both proteins and complex carbohydrates are which of the following? </vt:lpstr>
      <vt:lpstr>13. This diagram shows an enzyme-substrate complex.    Which is represented by Structure X?  </vt:lpstr>
      <vt:lpstr>14. What will most likely happen if an appropriate enzyme is added to a chemical reaction? </vt:lpstr>
      <vt:lpstr>15. The diagram below is the monomer of nucleic acids. What is this monomer?  </vt:lpstr>
      <vt:lpstr>16. The diagram below represents which of the following biomolecules?  </vt:lpstr>
      <vt:lpstr>I Need to Remember…..</vt:lpstr>
    </vt:vector>
  </TitlesOfParts>
  <Company>Lewisville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Lewisville ISD</dc:creator>
  <cp:lastModifiedBy>Emily Klein</cp:lastModifiedBy>
  <cp:revision>118</cp:revision>
  <dcterms:created xsi:type="dcterms:W3CDTF">2012-03-20T14:50:09Z</dcterms:created>
  <dcterms:modified xsi:type="dcterms:W3CDTF">2017-11-09T21:17:00Z</dcterms:modified>
</cp:coreProperties>
</file>