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6"/>
  </p:handoutMasterIdLst>
  <p:sldIdLst>
    <p:sldId id="256" r:id="rId2"/>
    <p:sldId id="290" r:id="rId3"/>
    <p:sldId id="258" r:id="rId4"/>
    <p:sldId id="259" r:id="rId5"/>
    <p:sldId id="285" r:id="rId6"/>
    <p:sldId id="262" r:id="rId7"/>
    <p:sldId id="264" r:id="rId8"/>
    <p:sldId id="435" r:id="rId9"/>
    <p:sldId id="271" r:id="rId10"/>
    <p:sldId id="272" r:id="rId11"/>
    <p:sldId id="273" r:id="rId12"/>
    <p:sldId id="295" r:id="rId13"/>
    <p:sldId id="301" r:id="rId14"/>
    <p:sldId id="302" r:id="rId15"/>
    <p:sldId id="303" r:id="rId16"/>
    <p:sldId id="314" r:id="rId17"/>
    <p:sldId id="316" r:id="rId18"/>
    <p:sldId id="317" r:id="rId19"/>
    <p:sldId id="318" r:id="rId20"/>
    <p:sldId id="351" r:id="rId21"/>
    <p:sldId id="426" r:id="rId22"/>
    <p:sldId id="427" r:id="rId23"/>
    <p:sldId id="428" r:id="rId24"/>
    <p:sldId id="43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352795-C873-4431-9733-A58FF1401016}" type="datetimeFigureOut">
              <a:rPr lang="en-US" smtClean="0"/>
              <a:pPr/>
              <a:t>11/9/17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D8C707-3B97-4EDF-A78E-15FAAA00B89C}" type="slidenum">
              <a:rPr lang="en-US" smtClean="0"/>
              <a:pPr/>
              <a:t>‹#›</a:t>
            </a:fld>
            <a:endParaRPr lang="en-US"/>
          </a:p>
        </p:txBody>
      </p:sp>
    </p:spTree>
    <p:extLst>
      <p:ext uri="{BB962C8B-B14F-4D97-AF65-F5344CB8AC3E}">
        <p14:creationId xmlns:p14="http://schemas.microsoft.com/office/powerpoint/2010/main" val="2213653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03E2D1-851E-4DE1-BCFE-B956B24EBB01}" type="datetimeFigureOut">
              <a:rPr lang="en-US" smtClean="0"/>
              <a:pPr/>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407239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3E2D1-851E-4DE1-BCFE-B956B24EBB01}" type="datetimeFigureOut">
              <a:rPr lang="en-US" smtClean="0"/>
              <a:pPr/>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98927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3E2D1-851E-4DE1-BCFE-B956B24EBB01}" type="datetimeFigureOut">
              <a:rPr lang="en-US" smtClean="0"/>
              <a:pPr/>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223818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3E2D1-851E-4DE1-BCFE-B956B24EBB01}" type="datetimeFigureOut">
              <a:rPr lang="en-US" smtClean="0"/>
              <a:pPr/>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12463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03E2D1-851E-4DE1-BCFE-B956B24EBB01}" type="datetimeFigureOut">
              <a:rPr lang="en-US" smtClean="0"/>
              <a:pPr/>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213677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03E2D1-851E-4DE1-BCFE-B956B24EBB01}" type="datetimeFigureOut">
              <a:rPr lang="en-US" smtClean="0"/>
              <a:pPr/>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289789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03E2D1-851E-4DE1-BCFE-B956B24EBB01}" type="datetimeFigureOut">
              <a:rPr lang="en-US" smtClean="0"/>
              <a:pPr/>
              <a:t>11/9/17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91534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03E2D1-851E-4DE1-BCFE-B956B24EBB01}" type="datetimeFigureOut">
              <a:rPr lang="en-US" smtClean="0"/>
              <a:pPr/>
              <a:t>11/9/17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172164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3E2D1-851E-4DE1-BCFE-B956B24EBB01}" type="datetimeFigureOut">
              <a:rPr lang="en-US" smtClean="0"/>
              <a:pPr/>
              <a:t>11/9/17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149420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3E2D1-851E-4DE1-BCFE-B956B24EBB01}" type="datetimeFigureOut">
              <a:rPr lang="en-US" smtClean="0"/>
              <a:pPr/>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2211737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3E2D1-851E-4DE1-BCFE-B956B24EBB01}" type="datetimeFigureOut">
              <a:rPr lang="en-US" smtClean="0"/>
              <a:pPr/>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206EC-779B-4E44-8BCF-EA969A988F47}" type="slidenum">
              <a:rPr lang="en-US" smtClean="0"/>
              <a:pPr/>
              <a:t>‹#›</a:t>
            </a:fld>
            <a:endParaRPr lang="en-US"/>
          </a:p>
        </p:txBody>
      </p:sp>
    </p:spTree>
    <p:extLst>
      <p:ext uri="{BB962C8B-B14F-4D97-AF65-F5344CB8AC3E}">
        <p14:creationId xmlns:p14="http://schemas.microsoft.com/office/powerpoint/2010/main" val="38055137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3E2D1-851E-4DE1-BCFE-B956B24EBB01}" type="datetimeFigureOut">
              <a:rPr lang="en-US" smtClean="0"/>
              <a:pPr/>
              <a:t>11/9/17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206EC-779B-4E44-8BCF-EA969A988F47}" type="slidenum">
              <a:rPr lang="en-US" smtClean="0"/>
              <a:pPr/>
              <a:t>‹#›</a:t>
            </a:fld>
            <a:endParaRPr lang="en-US"/>
          </a:p>
        </p:txBody>
      </p:sp>
    </p:spTree>
    <p:extLst>
      <p:ext uri="{BB962C8B-B14F-4D97-AF65-F5344CB8AC3E}">
        <p14:creationId xmlns:p14="http://schemas.microsoft.com/office/powerpoint/2010/main" val="38973880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spirationPhotosynthesisCycl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1" y="222865"/>
            <a:ext cx="7044504" cy="5415935"/>
          </a:xfrm>
          <a:prstGeom prst="rect">
            <a:avLst/>
          </a:prstGeom>
        </p:spPr>
      </p:pic>
      <p:sp>
        <p:nvSpPr>
          <p:cNvPr id="3" name="Subtitle 2"/>
          <p:cNvSpPr>
            <a:spLocks noGrp="1"/>
          </p:cNvSpPr>
          <p:nvPr>
            <p:ph type="subTitle" idx="1"/>
          </p:nvPr>
        </p:nvSpPr>
        <p:spPr>
          <a:xfrm>
            <a:off x="304800" y="4724400"/>
            <a:ext cx="4953000" cy="1752600"/>
          </a:xfrm>
        </p:spPr>
        <p:txBody>
          <a:bodyPr>
            <a:noAutofit/>
          </a:bodyPr>
          <a:lstStyle/>
          <a:p>
            <a:r>
              <a:rPr lang="en-US" sz="4000" dirty="0" smtClean="0">
                <a:solidFill>
                  <a:schemeClr val="tx1"/>
                </a:solidFill>
              </a:rPr>
              <a:t>STAAR Review  </a:t>
            </a:r>
          </a:p>
          <a:p>
            <a:r>
              <a:rPr lang="en-US" sz="4000" dirty="0" smtClean="0">
                <a:solidFill>
                  <a:schemeClr val="tx1"/>
                </a:solidFill>
              </a:rPr>
              <a:t>Cellular Processes</a:t>
            </a:r>
            <a:endParaRPr lang="en-US" sz="40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need to remember…</a:t>
            </a:r>
            <a:endParaRPr lang="en-US" dirty="0"/>
          </a:p>
        </p:txBody>
      </p:sp>
      <p:sp>
        <p:nvSpPr>
          <p:cNvPr id="3" name="Content Placeholder 2"/>
          <p:cNvSpPr>
            <a:spLocks noGrp="1"/>
          </p:cNvSpPr>
          <p:nvPr>
            <p:ph idx="1"/>
          </p:nvPr>
        </p:nvSpPr>
        <p:spPr/>
        <p:txBody>
          <a:bodyPr>
            <a:normAutofit lnSpcReduction="10000"/>
          </a:bodyPr>
          <a:lstStyle/>
          <a:p>
            <a:r>
              <a:rPr lang="en-US" dirty="0" smtClean="0"/>
              <a:t>Cellular respiration occurs in plants and animal cells</a:t>
            </a:r>
          </a:p>
          <a:p>
            <a:r>
              <a:rPr lang="en-US" dirty="0" smtClean="0"/>
              <a:t>Plants use sunlight during photosynthesis to convert energy from the sun in order to manufacture sugar and the chemical energy ATP and to release oxygen.</a:t>
            </a:r>
          </a:p>
          <a:p>
            <a:r>
              <a:rPr lang="en-US" dirty="0" smtClean="0"/>
              <a:t>ATP is used by plant and animal cells.</a:t>
            </a:r>
          </a:p>
          <a:p>
            <a:r>
              <a:rPr lang="en-US" dirty="0" smtClean="0"/>
              <a:t>As cellular respiration occurs, ATP is converted to ADP.</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need to remember…</a:t>
            </a:r>
            <a:endParaRPr lang="en-US" dirty="0"/>
          </a:p>
        </p:txBody>
      </p:sp>
      <p:sp>
        <p:nvSpPr>
          <p:cNvPr id="3" name="Content Placeholder 2"/>
          <p:cNvSpPr>
            <a:spLocks noGrp="1"/>
          </p:cNvSpPr>
          <p:nvPr>
            <p:ph idx="1"/>
          </p:nvPr>
        </p:nvSpPr>
        <p:spPr/>
        <p:txBody>
          <a:bodyPr>
            <a:normAutofit/>
          </a:bodyPr>
          <a:lstStyle/>
          <a:p>
            <a:r>
              <a:rPr lang="en-US" dirty="0" smtClean="0"/>
              <a:t>When plants are placed in darkness, cellular respiration continues, using ATP to convert sugar into ADP and releasing carbon dioxide.</a:t>
            </a:r>
          </a:p>
          <a:p>
            <a:pPr marL="0" indent="0">
              <a:buNone/>
            </a:pPr>
            <a:endParaRPr lang="en-US" dirty="0" smtClean="0"/>
          </a:p>
          <a:p>
            <a:r>
              <a:rPr lang="en-US" dirty="0" smtClean="0"/>
              <a:t>Photosynthesis stops in the absence of light energy.</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ChangeArrowheads="1"/>
          </p:cNvSpPr>
          <p:nvPr/>
        </p:nvSpPr>
        <p:spPr bwMode="auto">
          <a:xfrm>
            <a:off x="488950" y="887413"/>
            <a:ext cx="8186738" cy="310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00FF"/>
                </a:solidFill>
                <a:latin typeface="Calibri" charset="0"/>
                <a:cs typeface="Calibri" charset="0"/>
              </a:rPr>
              <a:t>1</a:t>
            </a:r>
            <a:r>
              <a:rPr lang="en-US" sz="2800" dirty="0" smtClean="0">
                <a:solidFill>
                  <a:srgbClr val="0000FF"/>
                </a:solidFill>
                <a:latin typeface="Calibri" charset="0"/>
                <a:cs typeface="Calibri" charset="0"/>
              </a:rPr>
              <a:t>. Which </a:t>
            </a:r>
            <a:r>
              <a:rPr lang="en-US" sz="2800" dirty="0">
                <a:solidFill>
                  <a:srgbClr val="0000FF"/>
                </a:solidFill>
                <a:latin typeface="Calibri" charset="0"/>
                <a:cs typeface="Calibri" charset="0"/>
              </a:rPr>
              <a:t>cell organelle manages the process by which </a:t>
            </a:r>
            <a:r>
              <a:rPr lang="en-US" sz="2800" b="1" dirty="0">
                <a:solidFill>
                  <a:srgbClr val="0000FF"/>
                </a:solidFill>
                <a:latin typeface="Calibri" charset="0"/>
                <a:cs typeface="Calibri" charset="0"/>
              </a:rPr>
              <a:t>energy stored in food molecules</a:t>
            </a:r>
            <a:r>
              <a:rPr lang="en-US" sz="2800" dirty="0">
                <a:solidFill>
                  <a:srgbClr val="0000FF"/>
                </a:solidFill>
                <a:latin typeface="Calibri" charset="0"/>
                <a:cs typeface="Calibri" charset="0"/>
              </a:rPr>
              <a:t> is </a:t>
            </a:r>
            <a:r>
              <a:rPr lang="en-US" sz="2800" b="1" dirty="0">
                <a:solidFill>
                  <a:srgbClr val="0000FF"/>
                </a:solidFill>
                <a:latin typeface="Calibri" charset="0"/>
                <a:cs typeface="Calibri" charset="0"/>
              </a:rPr>
              <a:t>transformed into usable energy</a:t>
            </a:r>
            <a:r>
              <a:rPr lang="en-US" sz="2800" dirty="0">
                <a:solidFill>
                  <a:srgbClr val="0000FF"/>
                </a:solidFill>
                <a:latin typeface="Calibri" charset="0"/>
                <a:cs typeface="Calibri" charset="0"/>
              </a:rPr>
              <a:t> for the cell? </a:t>
            </a:r>
            <a:endParaRPr lang="en-US" sz="2800" dirty="0" smtClean="0">
              <a:solidFill>
                <a:srgbClr val="0000FF"/>
              </a:solidFill>
              <a:latin typeface="Calibri" charset="0"/>
              <a:cs typeface="Calibri" charset="0"/>
            </a:endParaRPr>
          </a:p>
          <a:p>
            <a:endParaRPr lang="en-US" sz="2800" dirty="0">
              <a:solidFill>
                <a:srgbClr val="0000FF"/>
              </a:solidFill>
              <a:latin typeface="Calibri" charset="0"/>
              <a:cs typeface="Calibri" charset="0"/>
            </a:endParaRPr>
          </a:p>
          <a:p>
            <a:endParaRPr lang="en-US" sz="2800" dirty="0">
              <a:solidFill>
                <a:srgbClr val="0000FF"/>
              </a:solidFill>
              <a:latin typeface="Calibri" charset="0"/>
              <a:cs typeface="Calibri" charset="0"/>
            </a:endParaRPr>
          </a:p>
          <a:p>
            <a:r>
              <a:rPr lang="en-US" sz="2800" dirty="0">
                <a:solidFill>
                  <a:srgbClr val="0000FF"/>
                </a:solidFill>
                <a:latin typeface="Calibri" charset="0"/>
                <a:cs typeface="Calibri" charset="0"/>
              </a:rPr>
              <a:t>	a. lysosomes		b. </a:t>
            </a:r>
            <a:r>
              <a:rPr lang="en-US" sz="2800" dirty="0" err="1">
                <a:solidFill>
                  <a:srgbClr val="0000FF"/>
                </a:solidFill>
                <a:latin typeface="Calibri" charset="0"/>
                <a:cs typeface="Calibri" charset="0"/>
              </a:rPr>
              <a:t>golgi</a:t>
            </a:r>
            <a:r>
              <a:rPr lang="en-US" sz="2800" dirty="0">
                <a:solidFill>
                  <a:srgbClr val="0000FF"/>
                </a:solidFill>
                <a:latin typeface="Calibri" charset="0"/>
                <a:cs typeface="Calibri" charset="0"/>
              </a:rPr>
              <a:t> bodies		c. mitochondria		d. ribosomes </a:t>
            </a:r>
          </a:p>
        </p:txBody>
      </p:sp>
      <p:sp>
        <p:nvSpPr>
          <p:cNvPr id="5" name="Rectangle 4"/>
          <p:cNvSpPr>
            <a:spLocks noChangeArrowheads="1"/>
          </p:cNvSpPr>
          <p:nvPr/>
        </p:nvSpPr>
        <p:spPr bwMode="auto">
          <a:xfrm>
            <a:off x="1371600" y="3505200"/>
            <a:ext cx="2540000" cy="450850"/>
          </a:xfrm>
          <a:prstGeom prst="rect">
            <a:avLst/>
          </a:prstGeom>
          <a:solidFill>
            <a:srgbClr val="FFFF00">
              <a:alpha val="0"/>
            </a:srgbClr>
          </a:solidFill>
          <a:ln w="12700">
            <a:solidFill>
              <a:srgbClr val="043579"/>
            </a:solidFill>
            <a:miter lim="800000"/>
            <a:headEnd/>
            <a:tailEnd/>
          </a:ln>
          <a:effectLst>
            <a:outerShdw dist="63500" dir="3000007" algn="br"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488950" y="409575"/>
            <a:ext cx="8186738"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00FF"/>
                </a:solidFill>
                <a:latin typeface="Calibri" charset="0"/>
                <a:cs typeface="Calibri" charset="0"/>
              </a:rPr>
              <a:t>2</a:t>
            </a:r>
            <a:r>
              <a:rPr lang="en-US" sz="2800" dirty="0" smtClean="0">
                <a:solidFill>
                  <a:srgbClr val="0000FF"/>
                </a:solidFill>
                <a:latin typeface="Calibri" charset="0"/>
                <a:cs typeface="Calibri" charset="0"/>
              </a:rPr>
              <a:t>. </a:t>
            </a:r>
            <a:r>
              <a:rPr lang="en-US" sz="2800" dirty="0">
                <a:solidFill>
                  <a:srgbClr val="0000FF"/>
                </a:solidFill>
                <a:latin typeface="Calibri" charset="0"/>
                <a:cs typeface="Calibri" charset="0"/>
              </a:rPr>
              <a:t>Study the chemical reactions below.</a:t>
            </a:r>
          </a:p>
          <a:p>
            <a:endParaRPr lang="en-US" sz="2800" dirty="0">
              <a:solidFill>
                <a:srgbClr val="0000FF"/>
              </a:solidFill>
              <a:latin typeface="Calibri" charset="0"/>
              <a:cs typeface="Calibri" charset="0"/>
            </a:endParaRPr>
          </a:p>
          <a:p>
            <a:r>
              <a:rPr lang="en-US" sz="2800" b="1" dirty="0">
                <a:solidFill>
                  <a:srgbClr val="0000FF"/>
                </a:solidFill>
                <a:latin typeface="Calibri" charset="0"/>
                <a:cs typeface="Calibri" charset="0"/>
              </a:rPr>
              <a:t>Photosynthesis: </a:t>
            </a:r>
            <a:endParaRPr lang="en-US" sz="2800" dirty="0">
              <a:solidFill>
                <a:srgbClr val="0000FF"/>
              </a:solidFill>
              <a:latin typeface="Calibri" charset="0"/>
              <a:cs typeface="Calibri" charset="0"/>
            </a:endParaRPr>
          </a:p>
          <a:p>
            <a:endParaRPr lang="en-US" sz="2800" b="1" dirty="0">
              <a:solidFill>
                <a:srgbClr val="0000FF"/>
              </a:solidFill>
              <a:latin typeface="Calibri" charset="0"/>
              <a:cs typeface="Calibri" charset="0"/>
            </a:endParaRPr>
          </a:p>
          <a:p>
            <a:r>
              <a:rPr lang="en-US" sz="2800" b="1" dirty="0">
                <a:solidFill>
                  <a:srgbClr val="0000FF"/>
                </a:solidFill>
                <a:latin typeface="Calibri" charset="0"/>
                <a:cs typeface="Calibri" charset="0"/>
              </a:rPr>
              <a:t>Cellular respiration:</a:t>
            </a:r>
            <a:endParaRPr lang="en-US" sz="2800" dirty="0">
              <a:solidFill>
                <a:srgbClr val="0000FF"/>
              </a:solidFill>
              <a:latin typeface="Calibri" charset="0"/>
              <a:cs typeface="Calibri" charset="0"/>
            </a:endParaRPr>
          </a:p>
          <a:p>
            <a:endParaRPr lang="en-US" sz="2800" dirty="0">
              <a:solidFill>
                <a:srgbClr val="0000FF"/>
              </a:solidFill>
              <a:latin typeface="Calibri" charset="0"/>
              <a:cs typeface="Calibri" charset="0"/>
            </a:endParaRPr>
          </a:p>
          <a:p>
            <a:endParaRPr lang="en-US" sz="2600" dirty="0">
              <a:solidFill>
                <a:srgbClr val="0000FF"/>
              </a:solidFill>
              <a:latin typeface="Calibri" charset="0"/>
              <a:cs typeface="Calibri" charset="0"/>
            </a:endParaRPr>
          </a:p>
          <a:p>
            <a:r>
              <a:rPr lang="en-US" sz="2600" dirty="0">
                <a:solidFill>
                  <a:srgbClr val="0000FF"/>
                </a:solidFill>
                <a:latin typeface="Calibri" charset="0"/>
                <a:cs typeface="Calibri" charset="0"/>
              </a:rPr>
              <a:t>Plants produce </a:t>
            </a:r>
            <a:r>
              <a:rPr lang="en-US" sz="2600" b="1" dirty="0">
                <a:solidFill>
                  <a:srgbClr val="0000FF"/>
                </a:solidFill>
                <a:latin typeface="Calibri" charset="0"/>
                <a:cs typeface="Calibri" charset="0"/>
              </a:rPr>
              <a:t>more oxygen</a:t>
            </a:r>
            <a:r>
              <a:rPr lang="en-US" sz="2600" dirty="0">
                <a:solidFill>
                  <a:srgbClr val="0000FF"/>
                </a:solidFill>
                <a:latin typeface="Calibri" charset="0"/>
                <a:cs typeface="Calibri" charset="0"/>
              </a:rPr>
              <a:t> during </a:t>
            </a:r>
            <a:r>
              <a:rPr lang="en-US" sz="2600" b="1" dirty="0">
                <a:solidFill>
                  <a:srgbClr val="0000FF"/>
                </a:solidFill>
                <a:latin typeface="Calibri" charset="0"/>
                <a:cs typeface="Calibri" charset="0"/>
              </a:rPr>
              <a:t>photosynthesis</a:t>
            </a:r>
            <a:r>
              <a:rPr lang="en-US" sz="2600" dirty="0">
                <a:solidFill>
                  <a:srgbClr val="0000FF"/>
                </a:solidFill>
                <a:latin typeface="Calibri" charset="0"/>
                <a:cs typeface="Calibri" charset="0"/>
              </a:rPr>
              <a:t> than they use in cellular respiration. What happens to the </a:t>
            </a:r>
            <a:r>
              <a:rPr lang="en-US" sz="2600" b="1" dirty="0">
                <a:solidFill>
                  <a:srgbClr val="0000FF"/>
                </a:solidFill>
                <a:latin typeface="Calibri" charset="0"/>
                <a:cs typeface="Calibri" charset="0"/>
              </a:rPr>
              <a:t>excess oxygen</a:t>
            </a:r>
            <a:r>
              <a:rPr lang="en-US" sz="2600" dirty="0">
                <a:solidFill>
                  <a:srgbClr val="0000FF"/>
                </a:solidFill>
                <a:latin typeface="Calibri" charset="0"/>
                <a:cs typeface="Calibri" charset="0"/>
              </a:rPr>
              <a:t> produced during photosynthesis?</a:t>
            </a:r>
          </a:p>
          <a:p>
            <a:r>
              <a:rPr lang="en-US" sz="2600" dirty="0">
                <a:solidFill>
                  <a:srgbClr val="0000FF"/>
                </a:solidFill>
                <a:latin typeface="Calibri" charset="0"/>
                <a:cs typeface="Calibri" charset="0"/>
              </a:rPr>
              <a:t>a. It is used as an energy source by plant cells. </a:t>
            </a:r>
          </a:p>
          <a:p>
            <a:r>
              <a:rPr lang="en-US" sz="2600" dirty="0">
                <a:solidFill>
                  <a:srgbClr val="0000FF"/>
                </a:solidFill>
                <a:latin typeface="Calibri" charset="0"/>
                <a:cs typeface="Calibri" charset="0"/>
              </a:rPr>
              <a:t>b. It is released into the air and is used by other organisms for respiration. </a:t>
            </a:r>
          </a:p>
          <a:p>
            <a:r>
              <a:rPr lang="en-US" sz="2600" dirty="0">
                <a:solidFill>
                  <a:srgbClr val="0000FF"/>
                </a:solidFill>
                <a:latin typeface="Calibri" charset="0"/>
                <a:cs typeface="Calibri" charset="0"/>
              </a:rPr>
              <a:t>c. It is converted into heat energy. </a:t>
            </a:r>
          </a:p>
          <a:p>
            <a:r>
              <a:rPr lang="en-US" sz="2600" dirty="0">
                <a:solidFill>
                  <a:srgbClr val="0000FF"/>
                </a:solidFill>
                <a:latin typeface="Calibri" charset="0"/>
                <a:cs typeface="Calibri" charset="0"/>
              </a:rPr>
              <a:t>d. It is a waste product which is never reused. </a:t>
            </a:r>
          </a:p>
          <a:p>
            <a:endParaRPr lang="en-US" sz="2600" dirty="0">
              <a:solidFill>
                <a:srgbClr val="0000FF"/>
              </a:solidFill>
              <a:latin typeface="Calibri" charset="0"/>
              <a:cs typeface="Calibri" charset="0"/>
            </a:endParaRPr>
          </a:p>
        </p:txBody>
      </p:sp>
      <p:sp>
        <p:nvSpPr>
          <p:cNvPr id="5" name="Rectangle 4"/>
          <p:cNvSpPr>
            <a:spLocks noChangeArrowheads="1"/>
          </p:cNvSpPr>
          <p:nvPr/>
        </p:nvSpPr>
        <p:spPr bwMode="auto">
          <a:xfrm>
            <a:off x="488950" y="4995863"/>
            <a:ext cx="7972425" cy="800100"/>
          </a:xfrm>
          <a:prstGeom prst="rect">
            <a:avLst/>
          </a:prstGeom>
          <a:solidFill>
            <a:srgbClr val="FFFF00">
              <a:alpha val="0"/>
            </a:srgbClr>
          </a:solidFill>
          <a:ln w="12700">
            <a:solidFill>
              <a:srgbClr val="043579"/>
            </a:solidFill>
            <a:miter lim="800000"/>
            <a:headEnd/>
            <a:tailEnd/>
          </a:ln>
          <a:effectLst>
            <a:outerShdw dist="63500" dir="3000007" algn="br"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pic>
        <p:nvPicPr>
          <p:cNvPr id="2662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7850" y="1295400"/>
            <a:ext cx="5487988"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2300" y="1757363"/>
            <a:ext cx="79835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87750" y="2251075"/>
            <a:ext cx="501808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22300" y="2613025"/>
            <a:ext cx="798353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ChangeArrowheads="1"/>
          </p:cNvSpPr>
          <p:nvPr/>
        </p:nvSpPr>
        <p:spPr bwMode="auto">
          <a:xfrm>
            <a:off x="488950" y="838200"/>
            <a:ext cx="8186738"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00FF"/>
                </a:solidFill>
                <a:latin typeface="Calibri" charset="0"/>
                <a:cs typeface="Calibri" charset="0"/>
              </a:rPr>
              <a:t>3</a:t>
            </a:r>
            <a:r>
              <a:rPr lang="en-US" sz="2800" dirty="0" smtClean="0">
                <a:solidFill>
                  <a:srgbClr val="0000FF"/>
                </a:solidFill>
                <a:latin typeface="Calibri" charset="0"/>
                <a:cs typeface="Calibri" charset="0"/>
              </a:rPr>
              <a:t>. </a:t>
            </a:r>
            <a:r>
              <a:rPr lang="en-US" sz="2800" dirty="0">
                <a:solidFill>
                  <a:srgbClr val="0000FF"/>
                </a:solidFill>
                <a:latin typeface="Calibri" charset="0"/>
                <a:cs typeface="Calibri" charset="0"/>
              </a:rPr>
              <a:t>Which of these is </a:t>
            </a:r>
            <a:r>
              <a:rPr lang="en-US" sz="2800" b="1" dirty="0">
                <a:solidFill>
                  <a:srgbClr val="0000FF"/>
                </a:solidFill>
                <a:latin typeface="Calibri" charset="0"/>
                <a:cs typeface="Calibri" charset="0"/>
              </a:rPr>
              <a:t>inhaled by animals</a:t>
            </a:r>
            <a:r>
              <a:rPr lang="en-US" sz="2800" dirty="0">
                <a:solidFill>
                  <a:srgbClr val="0000FF"/>
                </a:solidFill>
                <a:latin typeface="Calibri" charset="0"/>
                <a:cs typeface="Calibri" charset="0"/>
              </a:rPr>
              <a:t>, then </a:t>
            </a:r>
            <a:r>
              <a:rPr lang="en-US" sz="2800" b="1" dirty="0">
                <a:solidFill>
                  <a:srgbClr val="0000FF"/>
                </a:solidFill>
                <a:latin typeface="Calibri" charset="0"/>
                <a:cs typeface="Calibri" charset="0"/>
              </a:rPr>
              <a:t>used in respiration</a:t>
            </a:r>
            <a:r>
              <a:rPr lang="en-US" sz="2800" dirty="0">
                <a:solidFill>
                  <a:srgbClr val="0000FF"/>
                </a:solidFill>
                <a:latin typeface="Calibri" charset="0"/>
                <a:cs typeface="Calibri" charset="0"/>
              </a:rPr>
              <a:t>?</a:t>
            </a:r>
          </a:p>
          <a:p>
            <a:endParaRPr lang="en-US" sz="2800" dirty="0">
              <a:solidFill>
                <a:srgbClr val="0000FF"/>
              </a:solidFill>
              <a:latin typeface="Calibri" charset="0"/>
              <a:cs typeface="Calibri" charset="0"/>
            </a:endParaRPr>
          </a:p>
          <a:p>
            <a:r>
              <a:rPr lang="en-US" sz="2800" dirty="0">
                <a:solidFill>
                  <a:srgbClr val="0000FF"/>
                </a:solidFill>
                <a:latin typeface="Calibri" charset="0"/>
                <a:cs typeface="Calibri" charset="0"/>
              </a:rPr>
              <a:t>	a. carbon		</a:t>
            </a:r>
          </a:p>
          <a:p>
            <a:r>
              <a:rPr lang="en-US" sz="2800" dirty="0">
                <a:solidFill>
                  <a:srgbClr val="0000FF"/>
                </a:solidFill>
                <a:latin typeface="Calibri" charset="0"/>
                <a:cs typeface="Calibri" charset="0"/>
              </a:rPr>
              <a:t>	b. oxygen		</a:t>
            </a:r>
          </a:p>
          <a:p>
            <a:r>
              <a:rPr lang="en-US" sz="2800" dirty="0">
                <a:solidFill>
                  <a:srgbClr val="0000FF"/>
                </a:solidFill>
                <a:latin typeface="Calibri" charset="0"/>
                <a:cs typeface="Calibri" charset="0"/>
              </a:rPr>
              <a:t>	c. nitrogen		</a:t>
            </a:r>
          </a:p>
          <a:p>
            <a:r>
              <a:rPr lang="en-US" sz="2800" dirty="0">
                <a:solidFill>
                  <a:srgbClr val="0000FF"/>
                </a:solidFill>
                <a:latin typeface="Calibri" charset="0"/>
                <a:cs typeface="Calibri" charset="0"/>
              </a:rPr>
              <a:t>	d. water</a:t>
            </a:r>
          </a:p>
        </p:txBody>
      </p:sp>
      <p:sp>
        <p:nvSpPr>
          <p:cNvPr id="5" name="Rectangle 4"/>
          <p:cNvSpPr>
            <a:spLocks noChangeArrowheads="1"/>
          </p:cNvSpPr>
          <p:nvPr/>
        </p:nvSpPr>
        <p:spPr bwMode="auto">
          <a:xfrm>
            <a:off x="901700" y="2647950"/>
            <a:ext cx="2678113" cy="420688"/>
          </a:xfrm>
          <a:prstGeom prst="rect">
            <a:avLst/>
          </a:prstGeom>
          <a:solidFill>
            <a:srgbClr val="FFFF00">
              <a:alpha val="0"/>
            </a:srgbClr>
          </a:solidFill>
          <a:ln w="12700">
            <a:solidFill>
              <a:srgbClr val="043579"/>
            </a:solidFill>
            <a:miter lim="800000"/>
            <a:headEnd/>
            <a:tailEnd/>
          </a:ln>
          <a:effectLst>
            <a:outerShdw dist="63500" dir="3000007" algn="br"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488950" y="436563"/>
            <a:ext cx="8186738"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00FF"/>
                </a:solidFill>
                <a:latin typeface="Calibri" charset="0"/>
                <a:cs typeface="Calibri" charset="0"/>
              </a:rPr>
              <a:t>4</a:t>
            </a:r>
            <a:r>
              <a:rPr lang="en-US" sz="2800" dirty="0" smtClean="0">
                <a:solidFill>
                  <a:srgbClr val="0000FF"/>
                </a:solidFill>
                <a:latin typeface="Calibri" charset="0"/>
                <a:cs typeface="Calibri" charset="0"/>
              </a:rPr>
              <a:t>. </a:t>
            </a:r>
            <a:r>
              <a:rPr lang="en-US" sz="2800" dirty="0">
                <a:solidFill>
                  <a:srgbClr val="0000FF"/>
                </a:solidFill>
                <a:latin typeface="Calibri" charset="0"/>
                <a:cs typeface="Calibri" charset="0"/>
              </a:rPr>
              <a:t>One of the products of photosynthesis is </a:t>
            </a:r>
            <a:r>
              <a:rPr lang="en-US" sz="2800" b="1" dirty="0">
                <a:solidFill>
                  <a:srgbClr val="0000FF"/>
                </a:solidFill>
                <a:latin typeface="Calibri" charset="0"/>
                <a:cs typeface="Calibri" charset="0"/>
              </a:rPr>
              <a:t>glucose</a:t>
            </a:r>
            <a:r>
              <a:rPr lang="en-US" sz="2800" dirty="0">
                <a:solidFill>
                  <a:srgbClr val="0000FF"/>
                </a:solidFill>
                <a:latin typeface="Calibri" charset="0"/>
                <a:cs typeface="Calibri" charset="0"/>
              </a:rPr>
              <a:t> (C</a:t>
            </a:r>
            <a:r>
              <a:rPr lang="en-US" sz="2800" baseline="-25000" dirty="0">
                <a:solidFill>
                  <a:srgbClr val="0000FF"/>
                </a:solidFill>
                <a:latin typeface="Calibri" charset="0"/>
                <a:cs typeface="Calibri" charset="0"/>
              </a:rPr>
              <a:t>6</a:t>
            </a:r>
            <a:r>
              <a:rPr lang="en-US" sz="2800" dirty="0">
                <a:solidFill>
                  <a:srgbClr val="0000FF"/>
                </a:solidFill>
                <a:latin typeface="Calibri" charset="0"/>
                <a:cs typeface="Calibri" charset="0"/>
              </a:rPr>
              <a:t>H</a:t>
            </a:r>
            <a:r>
              <a:rPr lang="en-US" sz="2800" baseline="-25000" dirty="0">
                <a:solidFill>
                  <a:srgbClr val="0000FF"/>
                </a:solidFill>
                <a:latin typeface="Calibri" charset="0"/>
                <a:cs typeface="Calibri" charset="0"/>
              </a:rPr>
              <a:t>12</a:t>
            </a:r>
            <a:r>
              <a:rPr lang="en-US" sz="2800" dirty="0">
                <a:solidFill>
                  <a:srgbClr val="0000FF"/>
                </a:solidFill>
                <a:latin typeface="Calibri" charset="0"/>
                <a:cs typeface="Calibri" charset="0"/>
              </a:rPr>
              <a:t>O</a:t>
            </a:r>
            <a:r>
              <a:rPr lang="en-US" sz="2800" baseline="-25000" dirty="0">
                <a:solidFill>
                  <a:srgbClr val="0000FF"/>
                </a:solidFill>
                <a:latin typeface="Calibri" charset="0"/>
                <a:cs typeface="Calibri" charset="0"/>
              </a:rPr>
              <a:t>6</a:t>
            </a:r>
            <a:r>
              <a:rPr lang="en-US" sz="2800" dirty="0">
                <a:solidFill>
                  <a:srgbClr val="0000FF"/>
                </a:solidFill>
                <a:latin typeface="Calibri" charset="0"/>
                <a:cs typeface="Calibri" charset="0"/>
              </a:rPr>
              <a:t>). Which of the following statements about the </a:t>
            </a:r>
            <a:r>
              <a:rPr lang="en-US" sz="2800" b="1" dirty="0">
                <a:solidFill>
                  <a:srgbClr val="0000FF"/>
                </a:solidFill>
                <a:latin typeface="Calibri" charset="0"/>
                <a:cs typeface="Calibri" charset="0"/>
              </a:rPr>
              <a:t>production</a:t>
            </a:r>
            <a:r>
              <a:rPr lang="en-US" sz="2800" dirty="0">
                <a:solidFill>
                  <a:srgbClr val="0000FF"/>
                </a:solidFill>
                <a:latin typeface="Calibri" charset="0"/>
                <a:cs typeface="Calibri" charset="0"/>
              </a:rPr>
              <a:t> and </a:t>
            </a:r>
            <a:r>
              <a:rPr lang="en-US" sz="2800" b="1" dirty="0">
                <a:solidFill>
                  <a:srgbClr val="0000FF"/>
                </a:solidFill>
                <a:latin typeface="Calibri" charset="0"/>
                <a:cs typeface="Calibri" charset="0"/>
              </a:rPr>
              <a:t>use</a:t>
            </a:r>
            <a:r>
              <a:rPr lang="en-US" sz="2800" dirty="0">
                <a:solidFill>
                  <a:srgbClr val="0000FF"/>
                </a:solidFill>
                <a:latin typeface="Calibri" charset="0"/>
                <a:cs typeface="Calibri" charset="0"/>
              </a:rPr>
              <a:t> of this molecule is </a:t>
            </a:r>
            <a:r>
              <a:rPr lang="en-US" sz="2800" b="1" i="1" u="sng" dirty="0">
                <a:solidFill>
                  <a:srgbClr val="0000FF"/>
                </a:solidFill>
                <a:latin typeface="Calibri" charset="0"/>
                <a:cs typeface="Calibri" charset="0"/>
              </a:rPr>
              <a:t>false</a:t>
            </a:r>
            <a:r>
              <a:rPr lang="en-US" sz="2800" dirty="0">
                <a:solidFill>
                  <a:srgbClr val="0000FF"/>
                </a:solidFill>
                <a:latin typeface="Calibri" charset="0"/>
                <a:cs typeface="Calibri" charset="0"/>
              </a:rPr>
              <a:t>? </a:t>
            </a:r>
          </a:p>
          <a:p>
            <a:endParaRPr lang="en-US" sz="2800" dirty="0">
              <a:solidFill>
                <a:srgbClr val="0000FF"/>
              </a:solidFill>
              <a:latin typeface="Calibri" charset="0"/>
              <a:cs typeface="Calibri" charset="0"/>
            </a:endParaRPr>
          </a:p>
          <a:p>
            <a:endParaRPr lang="en-US" sz="2800" dirty="0">
              <a:solidFill>
                <a:srgbClr val="0000FF"/>
              </a:solidFill>
              <a:latin typeface="Calibri" charset="0"/>
              <a:cs typeface="Calibri" charset="0"/>
            </a:endParaRPr>
          </a:p>
          <a:p>
            <a:endParaRPr lang="en-US" sz="2800" dirty="0">
              <a:solidFill>
                <a:srgbClr val="0000FF"/>
              </a:solidFill>
              <a:latin typeface="Calibri" charset="0"/>
              <a:cs typeface="Calibri" charset="0"/>
            </a:endParaRPr>
          </a:p>
          <a:p>
            <a:r>
              <a:rPr lang="en-US" sz="2800" dirty="0">
                <a:solidFill>
                  <a:srgbClr val="0000FF"/>
                </a:solidFill>
                <a:latin typeface="Calibri" charset="0"/>
                <a:cs typeface="Calibri" charset="0"/>
              </a:rPr>
              <a:t>a. Plants use the energy from glucose to convert nutrients to body tissues and grow larger. </a:t>
            </a:r>
          </a:p>
          <a:p>
            <a:r>
              <a:rPr lang="en-US" sz="2800" dirty="0">
                <a:solidFill>
                  <a:srgbClr val="0000FF"/>
                </a:solidFill>
                <a:latin typeface="Calibri" charset="0"/>
                <a:cs typeface="Calibri" charset="0"/>
              </a:rPr>
              <a:t>b. Glucose that is not immediately used by the plant is stored for later use.</a:t>
            </a:r>
          </a:p>
          <a:p>
            <a:r>
              <a:rPr lang="en-US" sz="2800" dirty="0">
                <a:solidFill>
                  <a:srgbClr val="0000FF"/>
                </a:solidFill>
                <a:latin typeface="Calibri" charset="0"/>
                <a:cs typeface="Calibri" charset="0"/>
              </a:rPr>
              <a:t>c. Plants use the energy from glucose to manufacture a variety of plant products. </a:t>
            </a:r>
          </a:p>
          <a:p>
            <a:r>
              <a:rPr lang="en-US" sz="2800" dirty="0">
                <a:solidFill>
                  <a:srgbClr val="0000FF"/>
                </a:solidFill>
                <a:latin typeface="Calibri" charset="0"/>
                <a:cs typeface="Calibri" charset="0"/>
              </a:rPr>
              <a:t>d. Glucose that is not immediately used by the plant is lost as waste material.  </a:t>
            </a:r>
          </a:p>
        </p:txBody>
      </p:sp>
      <p:sp>
        <p:nvSpPr>
          <p:cNvPr id="5" name="Rectangle 4"/>
          <p:cNvSpPr>
            <a:spLocks noChangeArrowheads="1"/>
          </p:cNvSpPr>
          <p:nvPr/>
        </p:nvSpPr>
        <p:spPr bwMode="auto">
          <a:xfrm>
            <a:off x="488950" y="5638800"/>
            <a:ext cx="8186738" cy="893763"/>
          </a:xfrm>
          <a:prstGeom prst="rect">
            <a:avLst/>
          </a:prstGeom>
          <a:solidFill>
            <a:srgbClr val="FFFF00">
              <a:alpha val="0"/>
            </a:srgbClr>
          </a:solidFill>
          <a:ln w="12700">
            <a:solidFill>
              <a:srgbClr val="043579"/>
            </a:solidFill>
            <a:miter lim="800000"/>
            <a:headEnd/>
            <a:tailEnd/>
          </a:ln>
          <a:effectLst>
            <a:outerShdw dist="63500" dir="3000007" algn="br"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pic>
        <p:nvPicPr>
          <p:cNvPr id="2867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1398588"/>
            <a:ext cx="15017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ChangeArrowheads="1"/>
          </p:cNvSpPr>
          <p:nvPr/>
        </p:nvSpPr>
        <p:spPr bwMode="auto">
          <a:xfrm>
            <a:off x="488950" y="838200"/>
            <a:ext cx="8186738"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00FF"/>
                </a:solidFill>
                <a:latin typeface="Calibri" charset="0"/>
                <a:cs typeface="Calibri" charset="0"/>
              </a:rPr>
              <a:t> 5</a:t>
            </a:r>
            <a:r>
              <a:rPr lang="en-US" sz="2800" dirty="0" smtClean="0">
                <a:solidFill>
                  <a:srgbClr val="0000FF"/>
                </a:solidFill>
                <a:latin typeface="Calibri" charset="0"/>
                <a:cs typeface="Calibri" charset="0"/>
              </a:rPr>
              <a:t>. </a:t>
            </a:r>
            <a:r>
              <a:rPr lang="en-US" sz="2800" dirty="0">
                <a:solidFill>
                  <a:srgbClr val="0000FF"/>
                </a:solidFill>
                <a:latin typeface="Calibri" charset="0"/>
                <a:cs typeface="Calibri" charset="0"/>
              </a:rPr>
              <a:t>What is the </a:t>
            </a:r>
            <a:r>
              <a:rPr lang="en-US" sz="2800" b="1" dirty="0">
                <a:solidFill>
                  <a:srgbClr val="0000FF"/>
                </a:solidFill>
                <a:latin typeface="Calibri" charset="0"/>
                <a:cs typeface="Calibri" charset="0"/>
              </a:rPr>
              <a:t>most likely function</a:t>
            </a:r>
            <a:r>
              <a:rPr lang="en-US" sz="2800" dirty="0">
                <a:solidFill>
                  <a:srgbClr val="0000FF"/>
                </a:solidFill>
                <a:latin typeface="Calibri" charset="0"/>
                <a:cs typeface="Calibri" charset="0"/>
              </a:rPr>
              <a:t> of a group of cells that contain a </a:t>
            </a:r>
            <a:r>
              <a:rPr lang="en-US" sz="2800" b="1" dirty="0">
                <a:solidFill>
                  <a:srgbClr val="0000FF"/>
                </a:solidFill>
                <a:latin typeface="Calibri" charset="0"/>
                <a:cs typeface="Calibri" charset="0"/>
              </a:rPr>
              <a:t>high number of chloroplasts</a:t>
            </a:r>
            <a:r>
              <a:rPr lang="en-US" sz="2800" dirty="0">
                <a:solidFill>
                  <a:srgbClr val="0000FF"/>
                </a:solidFill>
                <a:latin typeface="Calibri" charset="0"/>
                <a:cs typeface="Calibri" charset="0"/>
              </a:rPr>
              <a:t>?</a:t>
            </a:r>
          </a:p>
          <a:p>
            <a:endParaRPr lang="en-US" sz="2800" dirty="0">
              <a:solidFill>
                <a:srgbClr val="0000FF"/>
              </a:solidFill>
              <a:latin typeface="Calibri" charset="0"/>
              <a:cs typeface="Calibri" charset="0"/>
            </a:endParaRPr>
          </a:p>
          <a:p>
            <a:r>
              <a:rPr lang="en-US" sz="2800" dirty="0">
                <a:solidFill>
                  <a:srgbClr val="0000FF"/>
                </a:solidFill>
                <a:latin typeface="Calibri" charset="0"/>
                <a:cs typeface="Calibri" charset="0"/>
              </a:rPr>
              <a:t>	a. respiration		b. transpiration		c. fermentation		d. photosynthesis </a:t>
            </a:r>
          </a:p>
        </p:txBody>
      </p:sp>
      <p:sp>
        <p:nvSpPr>
          <p:cNvPr id="5" name="Rectangle 4"/>
          <p:cNvSpPr>
            <a:spLocks noChangeArrowheads="1"/>
          </p:cNvSpPr>
          <p:nvPr/>
        </p:nvSpPr>
        <p:spPr bwMode="auto">
          <a:xfrm>
            <a:off x="4976813" y="2668588"/>
            <a:ext cx="3055937" cy="449262"/>
          </a:xfrm>
          <a:prstGeom prst="rect">
            <a:avLst/>
          </a:prstGeom>
          <a:solidFill>
            <a:srgbClr val="FFFF00">
              <a:alpha val="0"/>
            </a:srgbClr>
          </a:solidFill>
          <a:ln w="12700">
            <a:solidFill>
              <a:srgbClr val="043579"/>
            </a:solidFill>
            <a:miter lim="800000"/>
            <a:headEnd/>
            <a:tailEnd/>
          </a:ln>
          <a:effectLst>
            <a:outerShdw dist="63500" dir="3000007" algn="br"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ChangeArrowheads="1"/>
          </p:cNvSpPr>
          <p:nvPr/>
        </p:nvSpPr>
        <p:spPr bwMode="auto">
          <a:xfrm>
            <a:off x="488950" y="838200"/>
            <a:ext cx="8186738"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00FF"/>
                </a:solidFill>
                <a:latin typeface="Calibri" charset="0"/>
                <a:cs typeface="Calibri" charset="0"/>
              </a:rPr>
              <a:t>6</a:t>
            </a:r>
            <a:r>
              <a:rPr lang="en-US" sz="2800" dirty="0" smtClean="0">
                <a:solidFill>
                  <a:srgbClr val="0000FF"/>
                </a:solidFill>
                <a:latin typeface="Calibri" charset="0"/>
                <a:cs typeface="Calibri" charset="0"/>
              </a:rPr>
              <a:t>. </a:t>
            </a:r>
            <a:r>
              <a:rPr lang="en-US" sz="2800" dirty="0">
                <a:solidFill>
                  <a:srgbClr val="0000FF"/>
                </a:solidFill>
                <a:latin typeface="Calibri" charset="0"/>
                <a:cs typeface="Calibri" charset="0"/>
              </a:rPr>
              <a:t>In which way are </a:t>
            </a:r>
            <a:r>
              <a:rPr lang="en-US" sz="2800" b="1" dirty="0">
                <a:solidFill>
                  <a:srgbClr val="0000FF"/>
                </a:solidFill>
                <a:latin typeface="Calibri" charset="0"/>
                <a:cs typeface="Calibri" charset="0"/>
              </a:rPr>
              <a:t>photosynthesis</a:t>
            </a:r>
            <a:r>
              <a:rPr lang="en-US" sz="2800" dirty="0">
                <a:solidFill>
                  <a:srgbClr val="0000FF"/>
                </a:solidFill>
                <a:latin typeface="Calibri" charset="0"/>
                <a:cs typeface="Calibri" charset="0"/>
              </a:rPr>
              <a:t> and </a:t>
            </a:r>
            <a:r>
              <a:rPr lang="en-US" sz="2800" b="1" dirty="0">
                <a:solidFill>
                  <a:srgbClr val="0000FF"/>
                </a:solidFill>
                <a:latin typeface="Calibri" charset="0"/>
                <a:cs typeface="Calibri" charset="0"/>
              </a:rPr>
              <a:t>cellular respiration</a:t>
            </a:r>
            <a:r>
              <a:rPr lang="en-US" sz="2800" dirty="0">
                <a:solidFill>
                  <a:srgbClr val="0000FF"/>
                </a:solidFill>
                <a:latin typeface="Calibri" charset="0"/>
                <a:cs typeface="Calibri" charset="0"/>
              </a:rPr>
              <a:t> </a:t>
            </a:r>
            <a:r>
              <a:rPr lang="en-US" sz="2800" b="1" i="1" dirty="0">
                <a:solidFill>
                  <a:srgbClr val="0000FF"/>
                </a:solidFill>
                <a:latin typeface="Calibri" charset="0"/>
                <a:cs typeface="Calibri" charset="0"/>
              </a:rPr>
              <a:t>different</a:t>
            </a:r>
            <a:r>
              <a:rPr lang="en-US" sz="2800" dirty="0">
                <a:solidFill>
                  <a:srgbClr val="0000FF"/>
                </a:solidFill>
                <a:latin typeface="Calibri" charset="0"/>
                <a:cs typeface="Calibri" charset="0"/>
              </a:rPr>
              <a:t>?	</a:t>
            </a:r>
          </a:p>
          <a:p>
            <a:endParaRPr lang="en-US" sz="2800" dirty="0">
              <a:solidFill>
                <a:srgbClr val="0000FF"/>
              </a:solidFill>
              <a:latin typeface="Calibri" charset="0"/>
              <a:cs typeface="Calibri" charset="0"/>
            </a:endParaRPr>
          </a:p>
          <a:p>
            <a:r>
              <a:rPr lang="en-US" sz="2800" dirty="0">
                <a:solidFill>
                  <a:srgbClr val="0000FF"/>
                </a:solidFill>
                <a:latin typeface="Calibri" charset="0"/>
                <a:cs typeface="Calibri" charset="0"/>
              </a:rPr>
              <a:t>a. Cellular respiration stores ATP, while photosynthesis releases ATP.</a:t>
            </a:r>
          </a:p>
          <a:p>
            <a:r>
              <a:rPr lang="en-US" sz="2800" dirty="0">
                <a:solidFill>
                  <a:srgbClr val="0000FF"/>
                </a:solidFill>
                <a:latin typeface="Calibri" charset="0"/>
                <a:cs typeface="Calibri" charset="0"/>
              </a:rPr>
              <a:t>b. Cellular respiration produces oxygen, while photosynthesis uses oxygen. </a:t>
            </a:r>
          </a:p>
          <a:p>
            <a:r>
              <a:rPr lang="en-US" sz="2800" dirty="0">
                <a:solidFill>
                  <a:srgbClr val="0000FF"/>
                </a:solidFill>
                <a:latin typeface="Calibri" charset="0"/>
                <a:cs typeface="Calibri" charset="0"/>
              </a:rPr>
              <a:t>c. Photosynthesis releases energy, while cellular respiration stores energy. </a:t>
            </a:r>
          </a:p>
          <a:p>
            <a:r>
              <a:rPr lang="en-US" sz="2800" dirty="0">
                <a:solidFill>
                  <a:srgbClr val="0000FF"/>
                </a:solidFill>
                <a:latin typeface="Calibri" charset="0"/>
                <a:cs typeface="Calibri" charset="0"/>
              </a:rPr>
              <a:t>d. Photosynthesis uses carbon dioxide, while cellular respiration produces carbon dioxide. </a:t>
            </a:r>
          </a:p>
        </p:txBody>
      </p:sp>
      <p:sp>
        <p:nvSpPr>
          <p:cNvPr id="5" name="Rectangle 4"/>
          <p:cNvSpPr>
            <a:spLocks noChangeArrowheads="1"/>
          </p:cNvSpPr>
          <p:nvPr/>
        </p:nvSpPr>
        <p:spPr bwMode="auto">
          <a:xfrm>
            <a:off x="488950" y="4721225"/>
            <a:ext cx="7742238" cy="949325"/>
          </a:xfrm>
          <a:prstGeom prst="rect">
            <a:avLst/>
          </a:prstGeom>
          <a:solidFill>
            <a:srgbClr val="FFFF00">
              <a:alpha val="0"/>
            </a:srgbClr>
          </a:solidFill>
          <a:ln w="12700">
            <a:solidFill>
              <a:srgbClr val="043579"/>
            </a:solidFill>
            <a:miter lim="800000"/>
            <a:headEnd/>
            <a:tailEnd/>
          </a:ln>
          <a:effectLst>
            <a:outerShdw dist="63500" dir="3000007" algn="br"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ChangeArrowheads="1"/>
          </p:cNvSpPr>
          <p:nvPr/>
        </p:nvSpPr>
        <p:spPr bwMode="auto">
          <a:xfrm>
            <a:off x="419100" y="838200"/>
            <a:ext cx="818515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00FF"/>
                </a:solidFill>
                <a:latin typeface="Calibri" charset="0"/>
                <a:cs typeface="Calibri" charset="0"/>
              </a:rPr>
              <a:t>7</a:t>
            </a:r>
            <a:r>
              <a:rPr lang="en-US" sz="2800" dirty="0" smtClean="0">
                <a:solidFill>
                  <a:srgbClr val="0000FF"/>
                </a:solidFill>
                <a:latin typeface="Calibri" charset="0"/>
                <a:cs typeface="Calibri" charset="0"/>
              </a:rPr>
              <a:t>. </a:t>
            </a:r>
            <a:r>
              <a:rPr lang="en-US" sz="2800" dirty="0">
                <a:solidFill>
                  <a:srgbClr val="0000FF"/>
                </a:solidFill>
                <a:latin typeface="Calibri" charset="0"/>
                <a:cs typeface="Calibri" charset="0"/>
              </a:rPr>
              <a:t>Which statement best </a:t>
            </a:r>
            <a:r>
              <a:rPr lang="en-US" sz="2800" b="1" i="1" dirty="0">
                <a:solidFill>
                  <a:srgbClr val="0000FF"/>
                </a:solidFill>
                <a:latin typeface="Calibri" charset="0"/>
                <a:cs typeface="Calibri" charset="0"/>
              </a:rPr>
              <a:t>distinguishes</a:t>
            </a:r>
            <a:r>
              <a:rPr lang="en-US" sz="2800" dirty="0">
                <a:solidFill>
                  <a:srgbClr val="0000FF"/>
                </a:solidFill>
                <a:latin typeface="Calibri" charset="0"/>
                <a:cs typeface="Calibri" charset="0"/>
              </a:rPr>
              <a:t> </a:t>
            </a:r>
            <a:r>
              <a:rPr lang="en-US" sz="2800" b="1" dirty="0">
                <a:solidFill>
                  <a:srgbClr val="0000FF"/>
                </a:solidFill>
                <a:latin typeface="Calibri" charset="0"/>
                <a:cs typeface="Calibri" charset="0"/>
              </a:rPr>
              <a:t>aerobic</a:t>
            </a:r>
            <a:r>
              <a:rPr lang="en-US" sz="2800" dirty="0">
                <a:solidFill>
                  <a:srgbClr val="0000FF"/>
                </a:solidFill>
                <a:latin typeface="Calibri" charset="0"/>
                <a:cs typeface="Calibri" charset="0"/>
              </a:rPr>
              <a:t> from </a:t>
            </a:r>
            <a:r>
              <a:rPr lang="en-US" sz="2800" b="1" dirty="0">
                <a:solidFill>
                  <a:srgbClr val="0000FF"/>
                </a:solidFill>
                <a:latin typeface="Calibri" charset="0"/>
                <a:cs typeface="Calibri" charset="0"/>
              </a:rPr>
              <a:t>anaerobic respiration</a:t>
            </a:r>
            <a:r>
              <a:rPr lang="en-US" sz="2800" dirty="0">
                <a:solidFill>
                  <a:srgbClr val="0000FF"/>
                </a:solidFill>
                <a:latin typeface="Calibri" charset="0"/>
                <a:cs typeface="Calibri" charset="0"/>
              </a:rPr>
              <a:t>? </a:t>
            </a:r>
          </a:p>
          <a:p>
            <a:endParaRPr lang="en-US" sz="2800" dirty="0">
              <a:solidFill>
                <a:srgbClr val="0000FF"/>
              </a:solidFill>
              <a:latin typeface="Calibri" charset="0"/>
              <a:cs typeface="Calibri" charset="0"/>
            </a:endParaRPr>
          </a:p>
          <a:p>
            <a:r>
              <a:rPr lang="en-US" sz="2800" dirty="0">
                <a:solidFill>
                  <a:srgbClr val="0000FF"/>
                </a:solidFill>
                <a:latin typeface="Calibri" charset="0"/>
                <a:cs typeface="Calibri" charset="0"/>
              </a:rPr>
              <a:t>a. Only aerobic respiration involves fermentation.</a:t>
            </a:r>
          </a:p>
          <a:p>
            <a:r>
              <a:rPr lang="en-US" sz="2800" dirty="0">
                <a:solidFill>
                  <a:srgbClr val="0000FF"/>
                </a:solidFill>
                <a:latin typeface="Calibri" charset="0"/>
                <a:cs typeface="Calibri" charset="0"/>
              </a:rPr>
              <a:t>b. Only anaerobic respiration occurs in the mitochondria. </a:t>
            </a:r>
          </a:p>
          <a:p>
            <a:r>
              <a:rPr lang="en-US" sz="2800" dirty="0">
                <a:solidFill>
                  <a:srgbClr val="0000FF"/>
                </a:solidFill>
                <a:latin typeface="Calibri" charset="0"/>
                <a:cs typeface="Calibri" charset="0"/>
              </a:rPr>
              <a:t>c. Only aerobic respiration requires oxygen. </a:t>
            </a:r>
          </a:p>
          <a:p>
            <a:r>
              <a:rPr lang="en-US" sz="2800" dirty="0">
                <a:solidFill>
                  <a:srgbClr val="0000FF"/>
                </a:solidFill>
                <a:latin typeface="Calibri" charset="0"/>
                <a:cs typeface="Calibri" charset="0"/>
              </a:rPr>
              <a:t>d. Only anaerobic respiration produces carbon dioxide. </a:t>
            </a:r>
          </a:p>
        </p:txBody>
      </p:sp>
      <p:sp>
        <p:nvSpPr>
          <p:cNvPr id="5" name="Rectangle 4"/>
          <p:cNvSpPr>
            <a:spLocks noChangeArrowheads="1"/>
          </p:cNvSpPr>
          <p:nvPr/>
        </p:nvSpPr>
        <p:spPr bwMode="auto">
          <a:xfrm>
            <a:off x="488950" y="3451225"/>
            <a:ext cx="6503988" cy="490538"/>
          </a:xfrm>
          <a:prstGeom prst="rect">
            <a:avLst/>
          </a:prstGeom>
          <a:solidFill>
            <a:srgbClr val="FFFF00">
              <a:alpha val="0"/>
            </a:srgbClr>
          </a:solidFill>
          <a:ln w="12700">
            <a:solidFill>
              <a:srgbClr val="043579"/>
            </a:solidFill>
            <a:miter lim="800000"/>
            <a:headEnd/>
            <a:tailEnd/>
          </a:ln>
          <a:effectLst>
            <a:outerShdw dist="63500" dir="3000007" algn="br"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ChangeArrowheads="1"/>
          </p:cNvSpPr>
          <p:nvPr/>
        </p:nvSpPr>
        <p:spPr bwMode="auto">
          <a:xfrm>
            <a:off x="450850" y="838200"/>
            <a:ext cx="8186738"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00FF"/>
                </a:solidFill>
                <a:latin typeface="Calibri" charset="0"/>
                <a:cs typeface="Calibri" charset="0"/>
              </a:rPr>
              <a:t>8</a:t>
            </a:r>
            <a:r>
              <a:rPr lang="en-US" sz="2800" dirty="0" smtClean="0">
                <a:solidFill>
                  <a:srgbClr val="0000FF"/>
                </a:solidFill>
                <a:latin typeface="Calibri" charset="0"/>
                <a:cs typeface="Calibri" charset="0"/>
              </a:rPr>
              <a:t>. </a:t>
            </a:r>
            <a:r>
              <a:rPr lang="en-US" sz="2800" dirty="0">
                <a:solidFill>
                  <a:srgbClr val="0000FF"/>
                </a:solidFill>
                <a:latin typeface="Calibri" charset="0"/>
                <a:cs typeface="Calibri" charset="0"/>
              </a:rPr>
              <a:t>Which most accurately describes the </a:t>
            </a:r>
            <a:r>
              <a:rPr lang="en-US" sz="2800" b="1" i="1" u="sng" dirty="0">
                <a:solidFill>
                  <a:srgbClr val="0000FF"/>
                </a:solidFill>
                <a:latin typeface="Calibri" charset="0"/>
                <a:cs typeface="Calibri" charset="0"/>
              </a:rPr>
              <a:t>difference</a:t>
            </a:r>
            <a:r>
              <a:rPr lang="en-US" sz="2800" dirty="0">
                <a:solidFill>
                  <a:srgbClr val="0000FF"/>
                </a:solidFill>
                <a:latin typeface="Calibri" charset="0"/>
                <a:cs typeface="Calibri" charset="0"/>
              </a:rPr>
              <a:t> in </a:t>
            </a:r>
            <a:r>
              <a:rPr lang="en-US" sz="2800" b="1" dirty="0">
                <a:solidFill>
                  <a:srgbClr val="0000FF"/>
                </a:solidFill>
                <a:latin typeface="Calibri" charset="0"/>
                <a:cs typeface="Calibri" charset="0"/>
              </a:rPr>
              <a:t>ATP production</a:t>
            </a:r>
            <a:r>
              <a:rPr lang="en-US" sz="2800" dirty="0">
                <a:solidFill>
                  <a:srgbClr val="0000FF"/>
                </a:solidFill>
                <a:latin typeface="Calibri" charset="0"/>
                <a:cs typeface="Calibri" charset="0"/>
              </a:rPr>
              <a:t> between </a:t>
            </a:r>
            <a:r>
              <a:rPr lang="en-US" sz="2800" b="1" dirty="0">
                <a:solidFill>
                  <a:srgbClr val="0000FF"/>
                </a:solidFill>
                <a:latin typeface="Calibri" charset="0"/>
                <a:cs typeface="Calibri" charset="0"/>
              </a:rPr>
              <a:t>aerobic respiration</a:t>
            </a:r>
            <a:r>
              <a:rPr lang="en-US" sz="2800" dirty="0">
                <a:solidFill>
                  <a:srgbClr val="0000FF"/>
                </a:solidFill>
                <a:latin typeface="Calibri" charset="0"/>
                <a:cs typeface="Calibri" charset="0"/>
              </a:rPr>
              <a:t> and </a:t>
            </a:r>
            <a:r>
              <a:rPr lang="en-US" sz="2800" b="1" dirty="0">
                <a:solidFill>
                  <a:srgbClr val="0000FF"/>
                </a:solidFill>
                <a:latin typeface="Calibri" charset="0"/>
                <a:cs typeface="Calibri" charset="0"/>
              </a:rPr>
              <a:t>anaerobic respiration</a:t>
            </a:r>
            <a:r>
              <a:rPr lang="en-US" sz="2800" dirty="0">
                <a:solidFill>
                  <a:srgbClr val="0000FF"/>
                </a:solidFill>
                <a:latin typeface="Calibri" charset="0"/>
                <a:cs typeface="Calibri" charset="0"/>
              </a:rPr>
              <a:t>?</a:t>
            </a:r>
          </a:p>
          <a:p>
            <a:endParaRPr lang="en-US" sz="2800" dirty="0">
              <a:solidFill>
                <a:srgbClr val="0000FF"/>
              </a:solidFill>
              <a:latin typeface="Calibri" charset="0"/>
              <a:cs typeface="Calibri" charset="0"/>
            </a:endParaRPr>
          </a:p>
          <a:p>
            <a:r>
              <a:rPr lang="en-US" sz="2800" dirty="0">
                <a:solidFill>
                  <a:srgbClr val="0000FF"/>
                </a:solidFill>
                <a:latin typeface="Calibri" charset="0"/>
                <a:cs typeface="Calibri" charset="0"/>
              </a:rPr>
              <a:t>a. Aerobic respiration produces more ATP than anaerobic respiration. </a:t>
            </a:r>
          </a:p>
          <a:p>
            <a:r>
              <a:rPr lang="en-US" sz="2800" dirty="0">
                <a:solidFill>
                  <a:srgbClr val="0000FF"/>
                </a:solidFill>
                <a:latin typeface="Calibri" charset="0"/>
                <a:cs typeface="Calibri" charset="0"/>
              </a:rPr>
              <a:t>b. Anaerobic respiration produces more ATP than aerobic respiration. </a:t>
            </a:r>
          </a:p>
          <a:p>
            <a:r>
              <a:rPr lang="en-US" sz="2800" dirty="0">
                <a:solidFill>
                  <a:srgbClr val="0000FF"/>
                </a:solidFill>
                <a:latin typeface="Calibri" charset="0"/>
                <a:cs typeface="Calibri" charset="0"/>
              </a:rPr>
              <a:t>c. Only anaerobic respiration produces measurable amounts of ATP. </a:t>
            </a:r>
          </a:p>
          <a:p>
            <a:r>
              <a:rPr lang="en-US" sz="2800" dirty="0">
                <a:solidFill>
                  <a:srgbClr val="0000FF"/>
                </a:solidFill>
                <a:latin typeface="Calibri" charset="0"/>
                <a:cs typeface="Calibri" charset="0"/>
              </a:rPr>
              <a:t>d. Anaerobic and aerobic respiration produce the same amount of ATP. </a:t>
            </a:r>
          </a:p>
        </p:txBody>
      </p:sp>
      <p:sp>
        <p:nvSpPr>
          <p:cNvPr id="5" name="Rectangle 4"/>
          <p:cNvSpPr>
            <a:spLocks noChangeArrowheads="1"/>
          </p:cNvSpPr>
          <p:nvPr/>
        </p:nvSpPr>
        <p:spPr bwMode="auto">
          <a:xfrm>
            <a:off x="419100" y="2609850"/>
            <a:ext cx="7102475" cy="887413"/>
          </a:xfrm>
          <a:prstGeom prst="rect">
            <a:avLst/>
          </a:prstGeom>
          <a:solidFill>
            <a:srgbClr val="FFFF00">
              <a:alpha val="0"/>
            </a:srgbClr>
          </a:solidFill>
          <a:ln w="12700">
            <a:solidFill>
              <a:srgbClr val="043579"/>
            </a:solidFill>
            <a:miter lim="800000"/>
            <a:headEnd/>
            <a:tailEnd/>
          </a:ln>
          <a:effectLst>
            <a:outerShdw dist="63500" dir="3000007" algn="br"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Photosynthesis and Cellular Respiration Cards</a:t>
            </a:r>
            <a:endParaRPr lang="en-US" dirty="0"/>
          </a:p>
        </p:txBody>
      </p:sp>
      <p:sp>
        <p:nvSpPr>
          <p:cNvPr id="3" name="Content Placeholder 2"/>
          <p:cNvSpPr>
            <a:spLocks noGrp="1"/>
          </p:cNvSpPr>
          <p:nvPr>
            <p:ph idx="1"/>
          </p:nvPr>
        </p:nvSpPr>
        <p:spPr/>
        <p:txBody>
          <a:bodyPr/>
          <a:lstStyle/>
          <a:p>
            <a:r>
              <a:rPr lang="en-US" dirty="0" smtClean="0"/>
              <a:t>Complete the equations using the cards.</a:t>
            </a:r>
            <a:endParaRPr lang="en-US" dirty="0"/>
          </a:p>
        </p:txBody>
      </p:sp>
      <p:pic>
        <p:nvPicPr>
          <p:cNvPr id="4" name="Picture 3" descr="photorespiration.jpg"/>
          <p:cNvPicPr>
            <a:picLocks noChangeAspect="1"/>
          </p:cNvPicPr>
          <p:nvPr/>
        </p:nvPicPr>
        <p:blipFill>
          <a:blip r:embed="rId2" cstate="print"/>
          <a:stretch>
            <a:fillRect/>
          </a:stretch>
        </p:blipFill>
        <p:spPr>
          <a:xfrm>
            <a:off x="1362456" y="2895600"/>
            <a:ext cx="6419088" cy="355092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381000" y="1371600"/>
            <a:ext cx="8458200" cy="2362200"/>
          </a:xfrm>
        </p:spPr>
        <p:txBody>
          <a:bodyPr>
            <a:normAutofit fontScale="90000"/>
          </a:bodyPr>
          <a:lstStyle/>
          <a:p>
            <a:pPr algn="l" eaLnBrk="1" hangingPunct="1"/>
            <a:r>
              <a:rPr lang="en-US" sz="2800" dirty="0">
                <a:latin typeface="Calibri" charset="0"/>
              </a:rPr>
              <a:t>9</a:t>
            </a:r>
            <a:r>
              <a:rPr lang="en-US" sz="2800" dirty="0" smtClean="0">
                <a:latin typeface="Calibri" charset="0"/>
              </a:rPr>
              <a:t>. Organisms </a:t>
            </a:r>
            <a:r>
              <a:rPr lang="en-US" sz="2800" dirty="0">
                <a:latin typeface="Calibri" charset="0"/>
              </a:rPr>
              <a:t>that use </a:t>
            </a:r>
            <a:r>
              <a:rPr lang="en-US" sz="2800" b="1" dirty="0">
                <a:latin typeface="Calibri" charset="0"/>
              </a:rPr>
              <a:t>light energy stored in chemical compounds</a:t>
            </a:r>
            <a:r>
              <a:rPr lang="en-US" sz="2800" dirty="0">
                <a:latin typeface="Calibri" charset="0"/>
              </a:rPr>
              <a:t> to make energy-rich compounds are known as-</a:t>
            </a:r>
            <a:br>
              <a:rPr lang="en-US" sz="2800" dirty="0">
                <a:latin typeface="Calibri" charset="0"/>
              </a:rPr>
            </a:br>
            <a:r>
              <a:rPr lang="en-US" sz="2800" dirty="0">
                <a:latin typeface="Calibri" charset="0"/>
              </a:rPr>
              <a:t/>
            </a:r>
            <a:br>
              <a:rPr lang="en-US" sz="2800" dirty="0">
                <a:latin typeface="Calibri" charset="0"/>
              </a:rPr>
            </a:br>
            <a:r>
              <a:rPr lang="en-US" sz="2800" dirty="0">
                <a:latin typeface="Calibri" charset="0"/>
              </a:rPr>
              <a:t>	a. heterotrophs		</a:t>
            </a:r>
            <a:br>
              <a:rPr lang="en-US" sz="2800" dirty="0">
                <a:latin typeface="Calibri" charset="0"/>
              </a:rPr>
            </a:br>
            <a:r>
              <a:rPr lang="en-US" sz="2800" dirty="0">
                <a:latin typeface="Calibri" charset="0"/>
              </a:rPr>
              <a:t>	b. autotrophs		</a:t>
            </a:r>
            <a:br>
              <a:rPr lang="en-US" sz="2800" dirty="0">
                <a:latin typeface="Calibri" charset="0"/>
              </a:rPr>
            </a:br>
            <a:r>
              <a:rPr lang="en-US" sz="2800" dirty="0">
                <a:latin typeface="Calibri" charset="0"/>
              </a:rPr>
              <a:t>	c. scavengers		</a:t>
            </a:r>
            <a:br>
              <a:rPr lang="en-US" sz="2800" dirty="0">
                <a:latin typeface="Calibri" charset="0"/>
              </a:rPr>
            </a:br>
            <a:r>
              <a:rPr lang="en-US" sz="2800" dirty="0">
                <a:latin typeface="Calibri" charset="0"/>
              </a:rPr>
              <a:t>	d. decomposers</a:t>
            </a:r>
          </a:p>
        </p:txBody>
      </p:sp>
      <p:pic>
        <p:nvPicPr>
          <p:cNvPr id="19458" name="Picture 2" descr="http://ctya.org/blog/wp-content/uploads/Fr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181600"/>
            <a:ext cx="16081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762000" y="2743200"/>
            <a:ext cx="1905000" cy="381000"/>
          </a:xfrm>
          <a:prstGeom prst="rect">
            <a:avLst/>
          </a:prstGeom>
          <a:no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762000" y="2743200"/>
            <a:ext cx="2133600" cy="457200"/>
          </a:xfrm>
          <a:prstGeom prst="rect">
            <a:avLst/>
          </a:prstGeom>
          <a:noFill/>
          <a:ln>
            <a:solidFill>
              <a:srgbClr val="05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2" y="685800"/>
            <a:ext cx="8915400" cy="1399032"/>
          </a:xfrm>
        </p:spPr>
        <p:txBody>
          <a:bodyPr>
            <a:noAutofit/>
          </a:bodyPr>
          <a:lstStyle/>
          <a:p>
            <a:pPr marL="484632" indent="0" eaLnBrk="1" fontAlgn="auto" hangingPunct="1">
              <a:spcAft>
                <a:spcPts val="0"/>
              </a:spcAft>
              <a:defRPr/>
            </a:pPr>
            <a:r>
              <a:rPr lang="en-US" sz="3400" dirty="0" smtClean="0">
                <a:solidFill>
                  <a:schemeClr val="accent1">
                    <a:tint val="83000"/>
                    <a:satMod val="150000"/>
                  </a:schemeClr>
                </a:solidFill>
                <a:ea typeface="+mj-ea"/>
                <a:cs typeface="+mj-cs"/>
              </a:rPr>
              <a:t> </a:t>
            </a:r>
            <a:br>
              <a:rPr lang="en-US" sz="3400" dirty="0" smtClean="0">
                <a:solidFill>
                  <a:schemeClr val="accent1">
                    <a:tint val="83000"/>
                    <a:satMod val="150000"/>
                  </a:schemeClr>
                </a:solidFill>
                <a:ea typeface="+mj-ea"/>
                <a:cs typeface="+mj-cs"/>
              </a:rPr>
            </a:br>
            <a:r>
              <a:rPr lang="en-US" sz="3400" dirty="0" smtClean="0">
                <a:solidFill>
                  <a:schemeClr val="accent1">
                    <a:tint val="83000"/>
                    <a:satMod val="150000"/>
                  </a:schemeClr>
                </a:solidFill>
                <a:ea typeface="+mj-ea"/>
                <a:cs typeface="+mj-cs"/>
              </a:rPr>
              <a:t>10. Identify the molecule, which is </a:t>
            </a:r>
            <a:r>
              <a:rPr lang="en-US" sz="3400" b="1" dirty="0" smtClean="0">
                <a:solidFill>
                  <a:schemeClr val="accent1">
                    <a:tint val="83000"/>
                    <a:satMod val="150000"/>
                  </a:schemeClr>
                </a:solidFill>
                <a:ea typeface="+mj-ea"/>
                <a:cs typeface="+mj-cs"/>
              </a:rPr>
              <a:t>broken down during respiration</a:t>
            </a:r>
            <a:r>
              <a:rPr lang="en-US" sz="3400" dirty="0" smtClean="0">
                <a:solidFill>
                  <a:schemeClr val="accent1">
                    <a:tint val="83000"/>
                    <a:satMod val="150000"/>
                  </a:schemeClr>
                </a:solidFill>
                <a:ea typeface="+mj-ea"/>
                <a:cs typeface="+mj-cs"/>
              </a:rPr>
              <a:t> forming water and carbon dioxide and releasing energy. </a:t>
            </a:r>
            <a:br>
              <a:rPr lang="en-US" sz="3400" dirty="0" smtClean="0">
                <a:solidFill>
                  <a:schemeClr val="accent1">
                    <a:tint val="83000"/>
                    <a:satMod val="150000"/>
                  </a:schemeClr>
                </a:solidFill>
                <a:ea typeface="+mj-ea"/>
                <a:cs typeface="+mj-cs"/>
              </a:rPr>
            </a:br>
            <a:endParaRPr lang="en-US" sz="3400" dirty="0">
              <a:solidFill>
                <a:schemeClr val="accent1">
                  <a:tint val="83000"/>
                  <a:satMod val="150000"/>
                </a:schemeClr>
              </a:solidFill>
              <a:ea typeface="+mj-ea"/>
              <a:cs typeface="+mj-cs"/>
            </a:endParaRPr>
          </a:p>
        </p:txBody>
      </p:sp>
      <p:sp>
        <p:nvSpPr>
          <p:cNvPr id="20482" name="Content Placeholder 2"/>
          <p:cNvSpPr>
            <a:spLocks noGrp="1"/>
          </p:cNvSpPr>
          <p:nvPr>
            <p:ph idx="1"/>
          </p:nvPr>
        </p:nvSpPr>
        <p:spPr>
          <a:xfrm>
            <a:off x="533400" y="2743200"/>
            <a:ext cx="8229600" cy="3679825"/>
          </a:xfrm>
        </p:spPr>
        <p:txBody>
          <a:bodyPr/>
          <a:lstStyle/>
          <a:p>
            <a:pPr eaLnBrk="1" hangingPunct="1">
              <a:buFont typeface="Wingdings 2" charset="0"/>
              <a:buNone/>
            </a:pPr>
            <a:r>
              <a:rPr lang="en-US" dirty="0">
                <a:latin typeface="Century Gothic" charset="0"/>
              </a:rPr>
              <a:t>	a. deoxyribonucleic acid (DNA)</a:t>
            </a:r>
          </a:p>
          <a:p>
            <a:pPr eaLnBrk="1" hangingPunct="1">
              <a:buFont typeface="Wingdings 2" charset="0"/>
              <a:buNone/>
            </a:pPr>
            <a:r>
              <a:rPr lang="en-US" dirty="0">
                <a:latin typeface="Century Gothic" charset="0"/>
              </a:rPr>
              <a:t>	b. glucose</a:t>
            </a:r>
          </a:p>
          <a:p>
            <a:pPr eaLnBrk="1" hangingPunct="1">
              <a:buFont typeface="Wingdings 2" charset="0"/>
              <a:buNone/>
            </a:pPr>
            <a:r>
              <a:rPr lang="en-US" dirty="0">
                <a:latin typeface="Century Gothic" charset="0"/>
              </a:rPr>
              <a:t>	c. </a:t>
            </a:r>
            <a:r>
              <a:rPr lang="en-US" dirty="0" err="1">
                <a:latin typeface="Century Gothic" charset="0"/>
              </a:rPr>
              <a:t>nicotinamide</a:t>
            </a:r>
            <a:r>
              <a:rPr lang="en-US" dirty="0">
                <a:latin typeface="Century Gothic" charset="0"/>
              </a:rPr>
              <a:t> adenine dinucleotide (NAD+)</a:t>
            </a:r>
          </a:p>
          <a:p>
            <a:pPr eaLnBrk="1" hangingPunct="1">
              <a:buFont typeface="Wingdings 2" charset="0"/>
              <a:buNone/>
            </a:pPr>
            <a:r>
              <a:rPr lang="en-US" dirty="0">
                <a:latin typeface="Century Gothic" charset="0"/>
              </a:rPr>
              <a:t>	d. hemoglobin </a:t>
            </a:r>
          </a:p>
          <a:p>
            <a:pPr eaLnBrk="1" hangingPunct="1"/>
            <a:endParaRPr lang="en-US" dirty="0">
              <a:latin typeface="Century Gothic" charset="0"/>
            </a:endParaRPr>
          </a:p>
        </p:txBody>
      </p:sp>
      <p:sp>
        <p:nvSpPr>
          <p:cNvPr id="4" name="Rectangle 3"/>
          <p:cNvSpPr/>
          <p:nvPr/>
        </p:nvSpPr>
        <p:spPr>
          <a:xfrm>
            <a:off x="762000" y="3352800"/>
            <a:ext cx="2895600" cy="609600"/>
          </a:xfrm>
          <a:prstGeom prst="rect">
            <a:avLst/>
          </a:prstGeom>
          <a:noFill/>
          <a:ln>
            <a:solidFill>
              <a:srgbClr val="05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839200" cy="1399032"/>
          </a:xfrm>
        </p:spPr>
        <p:txBody>
          <a:bodyPr>
            <a:noAutofit/>
          </a:bodyPr>
          <a:lstStyle/>
          <a:p>
            <a:pPr marL="484632" indent="0" eaLnBrk="1" fontAlgn="auto" hangingPunct="1">
              <a:spcAft>
                <a:spcPts val="0"/>
              </a:spcAft>
              <a:defRPr/>
            </a:pPr>
            <a:r>
              <a:rPr lang="en-US" sz="3400" dirty="0" smtClean="0">
                <a:solidFill>
                  <a:schemeClr val="accent1">
                    <a:tint val="83000"/>
                    <a:satMod val="150000"/>
                  </a:schemeClr>
                </a:solidFill>
                <a:ea typeface="+mj-ea"/>
                <a:cs typeface="+mj-cs"/>
              </a:rPr>
              <a:t/>
            </a:r>
            <a:br>
              <a:rPr lang="en-US" sz="3400" dirty="0" smtClean="0">
                <a:solidFill>
                  <a:schemeClr val="accent1">
                    <a:tint val="83000"/>
                    <a:satMod val="150000"/>
                  </a:schemeClr>
                </a:solidFill>
                <a:ea typeface="+mj-ea"/>
                <a:cs typeface="+mj-cs"/>
              </a:rPr>
            </a:br>
            <a:r>
              <a:rPr lang="en-US" sz="3400" dirty="0" smtClean="0">
                <a:solidFill>
                  <a:schemeClr val="accent1">
                    <a:tint val="83000"/>
                    <a:satMod val="150000"/>
                  </a:schemeClr>
                </a:solidFill>
                <a:ea typeface="+mj-ea"/>
                <a:cs typeface="+mj-cs"/>
              </a:rPr>
              <a:t> </a:t>
            </a:r>
            <a:br>
              <a:rPr lang="en-US" sz="3400" dirty="0" smtClean="0">
                <a:solidFill>
                  <a:schemeClr val="accent1">
                    <a:tint val="83000"/>
                    <a:satMod val="150000"/>
                  </a:schemeClr>
                </a:solidFill>
                <a:ea typeface="+mj-ea"/>
                <a:cs typeface="+mj-cs"/>
              </a:rPr>
            </a:br>
            <a:r>
              <a:rPr lang="en-US" sz="3400" dirty="0" smtClean="0">
                <a:solidFill>
                  <a:schemeClr val="accent1">
                    <a:tint val="83000"/>
                    <a:satMod val="150000"/>
                  </a:schemeClr>
                </a:solidFill>
                <a:ea typeface="+mj-ea"/>
                <a:cs typeface="+mj-cs"/>
              </a:rPr>
              <a:t>11. Identify the molecule which forms when the chemical </a:t>
            </a:r>
            <a:r>
              <a:rPr lang="en-US" sz="3400" b="1" dirty="0" smtClean="0">
                <a:solidFill>
                  <a:schemeClr val="accent1">
                    <a:tint val="83000"/>
                    <a:satMod val="150000"/>
                  </a:schemeClr>
                </a:solidFill>
                <a:ea typeface="+mj-ea"/>
                <a:cs typeface="+mj-cs"/>
              </a:rPr>
              <a:t>bond</a:t>
            </a:r>
            <a:r>
              <a:rPr lang="en-US" sz="3400" dirty="0" smtClean="0">
                <a:solidFill>
                  <a:schemeClr val="accent1">
                    <a:tint val="83000"/>
                    <a:satMod val="150000"/>
                  </a:schemeClr>
                </a:solidFill>
                <a:ea typeface="+mj-ea"/>
                <a:cs typeface="+mj-cs"/>
              </a:rPr>
              <a:t> between two phosphate groups in an </a:t>
            </a:r>
            <a:r>
              <a:rPr lang="en-US" sz="3400" b="1" dirty="0" smtClean="0">
                <a:solidFill>
                  <a:schemeClr val="accent1">
                    <a:tint val="83000"/>
                    <a:satMod val="150000"/>
                  </a:schemeClr>
                </a:solidFill>
                <a:ea typeface="+mj-ea"/>
                <a:cs typeface="+mj-cs"/>
              </a:rPr>
              <a:t>ATP</a:t>
            </a:r>
            <a:r>
              <a:rPr lang="en-US" sz="3400" dirty="0" smtClean="0">
                <a:solidFill>
                  <a:schemeClr val="accent1">
                    <a:tint val="83000"/>
                    <a:satMod val="150000"/>
                  </a:schemeClr>
                </a:solidFill>
                <a:ea typeface="+mj-ea"/>
                <a:cs typeface="+mj-cs"/>
              </a:rPr>
              <a:t> molecule is </a:t>
            </a:r>
            <a:r>
              <a:rPr lang="en-US" sz="3400" b="1" dirty="0" smtClean="0">
                <a:solidFill>
                  <a:schemeClr val="accent1">
                    <a:tint val="83000"/>
                    <a:satMod val="150000"/>
                  </a:schemeClr>
                </a:solidFill>
                <a:ea typeface="+mj-ea"/>
                <a:cs typeface="+mj-cs"/>
              </a:rPr>
              <a:t>broken</a:t>
            </a:r>
            <a:r>
              <a:rPr lang="en-US" sz="3400" dirty="0" smtClean="0">
                <a:solidFill>
                  <a:schemeClr val="accent1">
                    <a:tint val="83000"/>
                    <a:satMod val="150000"/>
                  </a:schemeClr>
                </a:solidFill>
                <a:ea typeface="+mj-ea"/>
                <a:cs typeface="+mj-cs"/>
              </a:rPr>
              <a:t>. </a:t>
            </a:r>
            <a:endParaRPr lang="en-US" sz="3400" dirty="0">
              <a:solidFill>
                <a:schemeClr val="accent1">
                  <a:tint val="83000"/>
                  <a:satMod val="150000"/>
                </a:schemeClr>
              </a:solidFill>
              <a:ea typeface="+mj-ea"/>
              <a:cs typeface="+mj-cs"/>
            </a:endParaRPr>
          </a:p>
        </p:txBody>
      </p:sp>
      <p:sp>
        <p:nvSpPr>
          <p:cNvPr id="21506" name="Content Placeholder 2"/>
          <p:cNvSpPr>
            <a:spLocks noGrp="1"/>
          </p:cNvSpPr>
          <p:nvPr>
            <p:ph idx="1"/>
          </p:nvPr>
        </p:nvSpPr>
        <p:spPr>
          <a:xfrm>
            <a:off x="609600" y="2743200"/>
            <a:ext cx="8229600" cy="3298825"/>
          </a:xfrm>
        </p:spPr>
        <p:txBody>
          <a:bodyPr/>
          <a:lstStyle/>
          <a:p>
            <a:pPr eaLnBrk="1" hangingPunct="1">
              <a:buFont typeface="Wingdings 2" charset="0"/>
              <a:buNone/>
            </a:pPr>
            <a:r>
              <a:rPr lang="en-US" dirty="0">
                <a:latin typeface="Century Gothic" charset="0"/>
              </a:rPr>
              <a:t>	a. hemoglobin</a:t>
            </a:r>
          </a:p>
          <a:p>
            <a:pPr eaLnBrk="1" hangingPunct="1">
              <a:buFont typeface="Wingdings 2" charset="0"/>
              <a:buNone/>
            </a:pPr>
            <a:r>
              <a:rPr lang="en-US" dirty="0">
                <a:latin typeface="Century Gothic" charset="0"/>
              </a:rPr>
              <a:t>	b. glucose</a:t>
            </a:r>
          </a:p>
          <a:p>
            <a:pPr eaLnBrk="1" hangingPunct="1">
              <a:buFont typeface="Wingdings 2" charset="0"/>
              <a:buNone/>
            </a:pPr>
            <a:r>
              <a:rPr lang="en-US" dirty="0">
                <a:latin typeface="Century Gothic" charset="0"/>
              </a:rPr>
              <a:t>	c. adenosine </a:t>
            </a:r>
            <a:r>
              <a:rPr lang="en-US" dirty="0" err="1">
                <a:latin typeface="Century Gothic" charset="0"/>
              </a:rPr>
              <a:t>diphosphate</a:t>
            </a:r>
            <a:r>
              <a:rPr lang="en-US" dirty="0">
                <a:latin typeface="Century Gothic" charset="0"/>
              </a:rPr>
              <a:t> (ADP)</a:t>
            </a:r>
          </a:p>
          <a:p>
            <a:pPr eaLnBrk="1" hangingPunct="1">
              <a:buFont typeface="Wingdings 2" charset="0"/>
              <a:buNone/>
            </a:pPr>
            <a:r>
              <a:rPr lang="en-US" dirty="0">
                <a:latin typeface="Century Gothic" charset="0"/>
              </a:rPr>
              <a:t>	d. </a:t>
            </a:r>
            <a:r>
              <a:rPr lang="en-US" dirty="0" err="1">
                <a:latin typeface="Century Gothic" charset="0"/>
              </a:rPr>
              <a:t>nicotinamide</a:t>
            </a:r>
            <a:r>
              <a:rPr lang="en-US" dirty="0">
                <a:latin typeface="Century Gothic" charset="0"/>
              </a:rPr>
              <a:t> adenine dinucleotide (NAD+)</a:t>
            </a:r>
          </a:p>
          <a:p>
            <a:pPr eaLnBrk="1" hangingPunct="1"/>
            <a:endParaRPr lang="en-US" dirty="0">
              <a:latin typeface="Century Gothic" charset="0"/>
            </a:endParaRPr>
          </a:p>
        </p:txBody>
      </p:sp>
      <p:sp>
        <p:nvSpPr>
          <p:cNvPr id="4" name="Rectangle 3"/>
          <p:cNvSpPr/>
          <p:nvPr/>
        </p:nvSpPr>
        <p:spPr>
          <a:xfrm>
            <a:off x="914400" y="3962400"/>
            <a:ext cx="6858000" cy="609600"/>
          </a:xfrm>
          <a:prstGeom prst="rect">
            <a:avLst/>
          </a:prstGeom>
          <a:noFill/>
          <a:ln>
            <a:solidFill>
              <a:srgbClr val="05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0" y="990600"/>
            <a:ext cx="9156110" cy="1399032"/>
          </a:xfrm>
        </p:spPr>
        <p:txBody>
          <a:bodyPr>
            <a:noAutofit/>
          </a:bodyPr>
          <a:lstStyle/>
          <a:p>
            <a:pPr marL="484632" indent="0" eaLnBrk="1" fontAlgn="auto" hangingPunct="1">
              <a:spcAft>
                <a:spcPts val="0"/>
              </a:spcAft>
              <a:defRPr/>
            </a:pPr>
            <a:r>
              <a:rPr lang="en-US" sz="3400" b="1" dirty="0" smtClean="0">
                <a:solidFill>
                  <a:schemeClr val="accent1">
                    <a:tint val="83000"/>
                    <a:satMod val="150000"/>
                  </a:schemeClr>
                </a:solidFill>
                <a:ea typeface="+mj-ea"/>
                <a:cs typeface="+mj-cs"/>
              </a:rPr>
              <a:t/>
            </a:r>
            <a:br>
              <a:rPr lang="en-US" sz="3400" b="1" dirty="0" smtClean="0">
                <a:solidFill>
                  <a:schemeClr val="accent1">
                    <a:tint val="83000"/>
                    <a:satMod val="150000"/>
                  </a:schemeClr>
                </a:solidFill>
                <a:ea typeface="+mj-ea"/>
                <a:cs typeface="+mj-cs"/>
              </a:rPr>
            </a:br>
            <a:r>
              <a:rPr lang="en-US" sz="3400" b="1" dirty="0" smtClean="0">
                <a:solidFill>
                  <a:schemeClr val="accent1">
                    <a:tint val="83000"/>
                    <a:satMod val="150000"/>
                  </a:schemeClr>
                </a:solidFill>
                <a:ea typeface="+mj-ea"/>
                <a:cs typeface="+mj-cs"/>
              </a:rPr>
              <a:t/>
            </a:r>
            <a:br>
              <a:rPr lang="en-US" sz="3400" b="1" dirty="0" smtClean="0">
                <a:solidFill>
                  <a:schemeClr val="accent1">
                    <a:tint val="83000"/>
                    <a:satMod val="150000"/>
                  </a:schemeClr>
                </a:solidFill>
                <a:ea typeface="+mj-ea"/>
                <a:cs typeface="+mj-cs"/>
              </a:rPr>
            </a:br>
            <a:r>
              <a:rPr lang="en-US" sz="3400" dirty="0" smtClean="0">
                <a:solidFill>
                  <a:schemeClr val="accent1">
                    <a:tint val="83000"/>
                    <a:satMod val="150000"/>
                  </a:schemeClr>
                </a:solidFill>
              </a:rPr>
              <a:t>12</a:t>
            </a:r>
            <a:r>
              <a:rPr lang="en-US" sz="3400" dirty="0" smtClean="0">
                <a:solidFill>
                  <a:schemeClr val="accent1">
                    <a:tint val="83000"/>
                    <a:satMod val="150000"/>
                  </a:schemeClr>
                </a:solidFill>
                <a:ea typeface="+mj-ea"/>
                <a:cs typeface="+mj-cs"/>
              </a:rPr>
              <a:t>. Identify the molecule which </a:t>
            </a:r>
            <a:r>
              <a:rPr lang="en-US" sz="3400" b="1" dirty="0" smtClean="0">
                <a:solidFill>
                  <a:schemeClr val="accent1">
                    <a:tint val="83000"/>
                    <a:satMod val="150000"/>
                  </a:schemeClr>
                </a:solidFill>
                <a:ea typeface="+mj-ea"/>
                <a:cs typeface="+mj-cs"/>
              </a:rPr>
              <a:t>stores energy</a:t>
            </a:r>
            <a:r>
              <a:rPr lang="en-US" sz="3400" dirty="0" smtClean="0">
                <a:solidFill>
                  <a:schemeClr val="accent1">
                    <a:tint val="83000"/>
                    <a:satMod val="150000"/>
                  </a:schemeClr>
                </a:solidFill>
                <a:ea typeface="+mj-ea"/>
                <a:cs typeface="+mj-cs"/>
              </a:rPr>
              <a:t> in its chemical bonds for quick, easy use by cells. </a:t>
            </a:r>
            <a:br>
              <a:rPr lang="en-US" sz="3400" dirty="0" smtClean="0">
                <a:solidFill>
                  <a:schemeClr val="accent1">
                    <a:tint val="83000"/>
                    <a:satMod val="150000"/>
                  </a:schemeClr>
                </a:solidFill>
                <a:ea typeface="+mj-ea"/>
                <a:cs typeface="+mj-cs"/>
              </a:rPr>
            </a:br>
            <a:r>
              <a:rPr lang="en-US" sz="3400" dirty="0" smtClean="0">
                <a:solidFill>
                  <a:schemeClr val="accent1">
                    <a:tint val="83000"/>
                    <a:satMod val="150000"/>
                  </a:schemeClr>
                </a:solidFill>
                <a:ea typeface="+mj-ea"/>
                <a:cs typeface="+mj-cs"/>
              </a:rPr>
              <a:t/>
            </a:r>
            <a:br>
              <a:rPr lang="en-US" sz="3400" dirty="0" smtClean="0">
                <a:solidFill>
                  <a:schemeClr val="accent1">
                    <a:tint val="83000"/>
                    <a:satMod val="150000"/>
                  </a:schemeClr>
                </a:solidFill>
                <a:ea typeface="+mj-ea"/>
                <a:cs typeface="+mj-cs"/>
              </a:rPr>
            </a:br>
            <a:endParaRPr lang="en-US" sz="3400" dirty="0">
              <a:solidFill>
                <a:schemeClr val="accent1">
                  <a:tint val="83000"/>
                  <a:satMod val="150000"/>
                </a:schemeClr>
              </a:solidFill>
              <a:ea typeface="+mj-ea"/>
              <a:cs typeface="+mj-cs"/>
            </a:endParaRPr>
          </a:p>
        </p:txBody>
      </p:sp>
      <p:sp>
        <p:nvSpPr>
          <p:cNvPr id="22530" name="Content Placeholder 2"/>
          <p:cNvSpPr>
            <a:spLocks noGrp="1"/>
          </p:cNvSpPr>
          <p:nvPr>
            <p:ph idx="1"/>
          </p:nvPr>
        </p:nvSpPr>
        <p:spPr>
          <a:xfrm>
            <a:off x="609600" y="2667000"/>
            <a:ext cx="8229600" cy="3451225"/>
          </a:xfrm>
        </p:spPr>
        <p:txBody>
          <a:bodyPr/>
          <a:lstStyle/>
          <a:p>
            <a:pPr eaLnBrk="1" hangingPunct="1">
              <a:buFont typeface="Wingdings 2" charset="0"/>
              <a:buNone/>
            </a:pPr>
            <a:r>
              <a:rPr lang="en-US" dirty="0">
                <a:latin typeface="Century Gothic" charset="0"/>
              </a:rPr>
              <a:t>	a. </a:t>
            </a:r>
            <a:r>
              <a:rPr lang="en-US" dirty="0" err="1">
                <a:latin typeface="Century Gothic" charset="0"/>
              </a:rPr>
              <a:t>nicotinamide</a:t>
            </a:r>
            <a:r>
              <a:rPr lang="en-US" dirty="0">
                <a:latin typeface="Century Gothic" charset="0"/>
              </a:rPr>
              <a:t> adenine dinucleotide (NAD+)</a:t>
            </a:r>
          </a:p>
          <a:p>
            <a:pPr eaLnBrk="1" hangingPunct="1">
              <a:buFont typeface="Wingdings 2" charset="0"/>
              <a:buNone/>
            </a:pPr>
            <a:r>
              <a:rPr lang="en-US" dirty="0">
                <a:latin typeface="Century Gothic" charset="0"/>
              </a:rPr>
              <a:t>	b. glucose</a:t>
            </a:r>
          </a:p>
          <a:p>
            <a:pPr eaLnBrk="1" hangingPunct="1">
              <a:buFont typeface="Wingdings 2" charset="0"/>
              <a:buNone/>
            </a:pPr>
            <a:r>
              <a:rPr lang="en-US" dirty="0">
                <a:latin typeface="Century Gothic" charset="0"/>
              </a:rPr>
              <a:t>	c. hemoglobin</a:t>
            </a:r>
          </a:p>
          <a:p>
            <a:pPr eaLnBrk="1" hangingPunct="1">
              <a:buFont typeface="Wingdings 2" charset="0"/>
              <a:buNone/>
            </a:pPr>
            <a:r>
              <a:rPr lang="en-US" dirty="0">
                <a:latin typeface="Century Gothic" charset="0"/>
              </a:rPr>
              <a:t>	d. adenosine triphosphate (ATP) </a:t>
            </a:r>
          </a:p>
          <a:p>
            <a:pPr eaLnBrk="1" hangingPunct="1"/>
            <a:endParaRPr lang="en-US" dirty="0">
              <a:latin typeface="Century Gothic" charset="0"/>
            </a:endParaRPr>
          </a:p>
        </p:txBody>
      </p:sp>
      <p:sp>
        <p:nvSpPr>
          <p:cNvPr id="4" name="Rectangle 3"/>
          <p:cNvSpPr/>
          <p:nvPr/>
        </p:nvSpPr>
        <p:spPr>
          <a:xfrm>
            <a:off x="838200" y="4876800"/>
            <a:ext cx="6553200" cy="685800"/>
          </a:xfrm>
          <a:prstGeom prst="rect">
            <a:avLst/>
          </a:prstGeom>
          <a:noFill/>
          <a:ln>
            <a:solidFill>
              <a:srgbClr val="05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9144000" cy="1399032"/>
          </a:xfrm>
        </p:spPr>
        <p:txBody>
          <a:bodyPr>
            <a:noAutofit/>
          </a:bodyPr>
          <a:lstStyle/>
          <a:p>
            <a:pPr marL="484632" indent="0" eaLnBrk="1" fontAlgn="auto" hangingPunct="1">
              <a:spcAft>
                <a:spcPts val="0"/>
              </a:spcAft>
              <a:defRPr/>
            </a:pPr>
            <a:r>
              <a:rPr lang="en-US" sz="2800" dirty="0" smtClean="0">
                <a:solidFill>
                  <a:schemeClr val="accent1"/>
                </a:solidFill>
                <a:ea typeface="+mj-ea"/>
                <a:cs typeface="+mj-cs"/>
              </a:rPr>
              <a:t>13. Study the diagram below which illustrates the cyclic nature of the formation and breakdown of the molecule adenosine </a:t>
            </a:r>
            <a:r>
              <a:rPr lang="en-US" sz="2800" dirty="0" err="1" smtClean="0">
                <a:solidFill>
                  <a:schemeClr val="accent1"/>
                </a:solidFill>
                <a:ea typeface="+mj-ea"/>
                <a:cs typeface="+mj-cs"/>
              </a:rPr>
              <a:t>triphosphate</a:t>
            </a:r>
            <a:r>
              <a:rPr lang="en-US" sz="2800" dirty="0" smtClean="0">
                <a:solidFill>
                  <a:schemeClr val="accent1"/>
                </a:solidFill>
                <a:ea typeface="+mj-ea"/>
                <a:cs typeface="+mj-cs"/>
              </a:rPr>
              <a:t> (</a:t>
            </a:r>
            <a:r>
              <a:rPr lang="en-US" sz="2800" b="1" dirty="0" smtClean="0">
                <a:solidFill>
                  <a:schemeClr val="accent1"/>
                </a:solidFill>
                <a:ea typeface="+mj-ea"/>
                <a:cs typeface="+mj-cs"/>
              </a:rPr>
              <a:t>ATP</a:t>
            </a:r>
            <a:r>
              <a:rPr lang="en-US" sz="2800" dirty="0" smtClean="0">
                <a:solidFill>
                  <a:schemeClr val="accent1"/>
                </a:solidFill>
                <a:ea typeface="+mj-ea"/>
                <a:cs typeface="+mj-cs"/>
              </a:rPr>
              <a:t>). What happens when the chemical </a:t>
            </a:r>
            <a:r>
              <a:rPr lang="en-US" sz="2800" b="1" dirty="0" smtClean="0">
                <a:solidFill>
                  <a:schemeClr val="accent1"/>
                </a:solidFill>
                <a:ea typeface="+mj-ea"/>
                <a:cs typeface="+mj-cs"/>
              </a:rPr>
              <a:t>bond</a:t>
            </a:r>
            <a:r>
              <a:rPr lang="en-US" sz="2800" dirty="0" smtClean="0">
                <a:solidFill>
                  <a:schemeClr val="accent1"/>
                </a:solidFill>
                <a:ea typeface="+mj-ea"/>
                <a:cs typeface="+mj-cs"/>
              </a:rPr>
              <a:t>, which attaches the </a:t>
            </a:r>
            <a:r>
              <a:rPr lang="en-US" sz="2800" b="1" dirty="0" smtClean="0">
                <a:solidFill>
                  <a:schemeClr val="accent1"/>
                </a:solidFill>
                <a:ea typeface="+mj-ea"/>
                <a:cs typeface="+mj-cs"/>
              </a:rPr>
              <a:t>third phosphate group</a:t>
            </a:r>
            <a:r>
              <a:rPr lang="en-US" sz="2800" dirty="0" smtClean="0">
                <a:solidFill>
                  <a:schemeClr val="accent1"/>
                </a:solidFill>
                <a:ea typeface="+mj-ea"/>
                <a:cs typeface="+mj-cs"/>
              </a:rPr>
              <a:t> to the molecule is </a:t>
            </a:r>
            <a:r>
              <a:rPr lang="en-US" sz="2800" b="1" dirty="0" smtClean="0">
                <a:solidFill>
                  <a:schemeClr val="accent1"/>
                </a:solidFill>
                <a:ea typeface="+mj-ea"/>
                <a:cs typeface="+mj-cs"/>
              </a:rPr>
              <a:t>broken</a:t>
            </a:r>
            <a:r>
              <a:rPr lang="en-US" sz="2800" dirty="0" smtClean="0">
                <a:solidFill>
                  <a:schemeClr val="accent1"/>
                </a:solidFill>
                <a:ea typeface="+mj-ea"/>
                <a:cs typeface="+mj-cs"/>
              </a:rPr>
              <a:t>? </a:t>
            </a:r>
            <a:r>
              <a:rPr lang="en-US" sz="2800" dirty="0" smtClean="0">
                <a:solidFill>
                  <a:schemeClr val="accent1">
                    <a:tint val="83000"/>
                    <a:satMod val="150000"/>
                  </a:schemeClr>
                </a:solidFill>
                <a:ea typeface="+mj-ea"/>
                <a:cs typeface="+mj-cs"/>
              </a:rPr>
              <a:t/>
            </a:r>
            <a:br>
              <a:rPr lang="en-US" sz="2800" dirty="0" smtClean="0">
                <a:solidFill>
                  <a:schemeClr val="accent1">
                    <a:tint val="83000"/>
                    <a:satMod val="150000"/>
                  </a:schemeClr>
                </a:solidFill>
                <a:ea typeface="+mj-ea"/>
                <a:cs typeface="+mj-cs"/>
              </a:rPr>
            </a:br>
            <a:endParaRPr lang="en-US" sz="2800" dirty="0">
              <a:solidFill>
                <a:schemeClr val="accent1">
                  <a:tint val="83000"/>
                  <a:satMod val="150000"/>
                </a:schemeClr>
              </a:solidFill>
              <a:ea typeface="+mj-ea"/>
              <a:cs typeface="+mj-cs"/>
            </a:endParaRPr>
          </a:p>
        </p:txBody>
      </p:sp>
      <p:sp>
        <p:nvSpPr>
          <p:cNvPr id="3" name="Content Placeholder 2"/>
          <p:cNvSpPr>
            <a:spLocks noGrp="1"/>
          </p:cNvSpPr>
          <p:nvPr>
            <p:ph idx="1"/>
          </p:nvPr>
        </p:nvSpPr>
        <p:spPr>
          <a:xfrm>
            <a:off x="381000" y="2743200"/>
            <a:ext cx="4495800" cy="4114800"/>
          </a:xfrm>
        </p:spPr>
        <p:txBody>
          <a:bodyPr>
            <a:normAutofit/>
          </a:bodyPr>
          <a:lstStyle/>
          <a:p>
            <a:pPr marL="448056" indent="-384048" eaLnBrk="1" fontAlgn="auto" hangingPunct="1">
              <a:spcAft>
                <a:spcPts val="0"/>
              </a:spcAft>
              <a:buFont typeface="Wingdings 2"/>
              <a:buNone/>
              <a:defRPr/>
            </a:pPr>
            <a:r>
              <a:rPr lang="en-US" sz="2400" dirty="0" smtClean="0">
                <a:ea typeface="+mn-ea"/>
                <a:cs typeface="+mn-cs"/>
              </a:rPr>
              <a:t>a. No energy is made available to the cell for cellular functions. </a:t>
            </a:r>
          </a:p>
          <a:p>
            <a:pPr marL="448056" indent="-384048" eaLnBrk="1" fontAlgn="auto" hangingPunct="1">
              <a:spcAft>
                <a:spcPts val="0"/>
              </a:spcAft>
              <a:buFont typeface="Wingdings 2"/>
              <a:buNone/>
              <a:defRPr/>
            </a:pPr>
            <a:r>
              <a:rPr lang="en-US" sz="2400" dirty="0" smtClean="0">
                <a:ea typeface="+mn-ea"/>
                <a:cs typeface="+mn-cs"/>
              </a:rPr>
              <a:t>b. A molecule of adenosine </a:t>
            </a:r>
            <a:r>
              <a:rPr lang="en-US" sz="2400" dirty="0" err="1" smtClean="0">
                <a:ea typeface="+mn-ea"/>
                <a:cs typeface="+mn-cs"/>
              </a:rPr>
              <a:t>monophosphate</a:t>
            </a:r>
            <a:r>
              <a:rPr lang="en-US" sz="2400" dirty="0" smtClean="0">
                <a:ea typeface="+mn-ea"/>
                <a:cs typeface="+mn-cs"/>
              </a:rPr>
              <a:t> (AMP), with one phosphate group, is formed. </a:t>
            </a:r>
          </a:p>
          <a:p>
            <a:pPr marL="448056" indent="-384048" eaLnBrk="1" fontAlgn="auto" hangingPunct="1">
              <a:spcAft>
                <a:spcPts val="0"/>
              </a:spcAft>
              <a:buFont typeface="Wingdings 2"/>
              <a:buNone/>
              <a:defRPr/>
            </a:pPr>
            <a:r>
              <a:rPr lang="en-US" sz="2400" dirty="0" smtClean="0">
                <a:ea typeface="+mn-ea"/>
                <a:cs typeface="+mn-cs"/>
              </a:rPr>
              <a:t>c. Energy is released, which can be used by the cell. </a:t>
            </a:r>
          </a:p>
          <a:p>
            <a:pPr marL="448056" indent="-384048" eaLnBrk="1" fontAlgn="auto" hangingPunct="1">
              <a:spcAft>
                <a:spcPts val="0"/>
              </a:spcAft>
              <a:buFont typeface="Wingdings 2"/>
              <a:buNone/>
              <a:defRPr/>
            </a:pPr>
            <a:r>
              <a:rPr lang="en-US" sz="2400" dirty="0" smtClean="0">
                <a:ea typeface="+mn-ea"/>
                <a:cs typeface="+mn-cs"/>
              </a:rPr>
              <a:t>d. Energy is lost in the process. </a:t>
            </a:r>
          </a:p>
          <a:p>
            <a:pPr marL="448056" indent="-384048" eaLnBrk="1" fontAlgn="auto" hangingPunct="1">
              <a:spcAft>
                <a:spcPts val="0"/>
              </a:spcAft>
              <a:buFont typeface="Wingdings 2"/>
              <a:buChar char=""/>
              <a:defRPr/>
            </a:pPr>
            <a:endParaRPr lang="en-US" sz="2400" dirty="0">
              <a:ea typeface="+mn-ea"/>
              <a:cs typeface="+mn-cs"/>
            </a:endParaRPr>
          </a:p>
        </p:txBody>
      </p:sp>
      <p:pic>
        <p:nvPicPr>
          <p:cNvPr id="2867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048000"/>
            <a:ext cx="44196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533400" y="5181600"/>
            <a:ext cx="4114800" cy="762000"/>
          </a:xfrm>
          <a:prstGeom prst="rect">
            <a:avLst/>
          </a:prstGeom>
          <a:noFill/>
          <a:ln>
            <a:solidFill>
              <a:srgbClr val="05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endParaRPr lang="en-US" dirty="0" smtClean="0"/>
          </a:p>
          <a:p>
            <a:r>
              <a:rPr lang="en-US" sz="4400" dirty="0" smtClean="0"/>
              <a:t>Photosynthesis</a:t>
            </a:r>
          </a:p>
          <a:p>
            <a:r>
              <a:rPr lang="en-US" dirty="0"/>
              <a:t>6H</a:t>
            </a:r>
            <a:r>
              <a:rPr lang="en-US" baseline="-25000" dirty="0"/>
              <a:t>2</a:t>
            </a:r>
            <a:r>
              <a:rPr lang="en-US" dirty="0"/>
              <a:t>O </a:t>
            </a:r>
            <a:r>
              <a:rPr lang="en-US" dirty="0" smtClean="0"/>
              <a:t>+ </a:t>
            </a:r>
            <a:r>
              <a:rPr lang="en-US" dirty="0"/>
              <a:t>6CO</a:t>
            </a:r>
            <a:r>
              <a:rPr lang="en-US" baseline="-25000" dirty="0"/>
              <a:t>2</a:t>
            </a:r>
            <a:r>
              <a:rPr lang="en-US" dirty="0" smtClean="0"/>
              <a:t> + light energy -&gt; </a:t>
            </a:r>
            <a:r>
              <a:rPr lang="en-US" dirty="0"/>
              <a:t>C</a:t>
            </a:r>
            <a:r>
              <a:rPr lang="en-US" baseline="-25000" dirty="0"/>
              <a:t>6</a:t>
            </a:r>
            <a:r>
              <a:rPr lang="en-US" dirty="0"/>
              <a:t>H</a:t>
            </a:r>
            <a:r>
              <a:rPr lang="en-US" baseline="-25000" dirty="0"/>
              <a:t>12</a:t>
            </a:r>
            <a:r>
              <a:rPr lang="en-US" dirty="0"/>
              <a:t>O</a:t>
            </a:r>
            <a:r>
              <a:rPr lang="en-US" baseline="-25000" dirty="0"/>
              <a:t>6</a:t>
            </a:r>
            <a:r>
              <a:rPr lang="en-US" dirty="0" smtClean="0"/>
              <a:t> + 6O</a:t>
            </a:r>
            <a:r>
              <a:rPr lang="en-US" baseline="-25000" dirty="0" smtClean="0"/>
              <a:t>2</a:t>
            </a:r>
          </a:p>
          <a:p>
            <a:endParaRPr lang="en-US" sz="4400" dirty="0" smtClean="0"/>
          </a:p>
          <a:p>
            <a:r>
              <a:rPr lang="en-US" sz="4400" dirty="0" smtClean="0"/>
              <a:t>Respiration</a:t>
            </a:r>
          </a:p>
          <a:p>
            <a:r>
              <a:rPr lang="en-US" dirty="0" smtClean="0"/>
              <a:t>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+ 6O</a:t>
            </a:r>
            <a:r>
              <a:rPr lang="en-US" baseline="-25000" dirty="0" smtClean="0"/>
              <a:t>2</a:t>
            </a:r>
            <a:r>
              <a:rPr lang="en-US" dirty="0" smtClean="0"/>
              <a:t> -&gt; 6H</a:t>
            </a:r>
            <a:r>
              <a:rPr lang="en-US" baseline="-25000" dirty="0" smtClean="0"/>
              <a:t>2</a:t>
            </a:r>
            <a:r>
              <a:rPr lang="en-US" dirty="0" smtClean="0"/>
              <a:t>O + 6CO</a:t>
            </a:r>
            <a:r>
              <a:rPr lang="en-US" baseline="-25000" dirty="0" smtClean="0"/>
              <a:t>2</a:t>
            </a:r>
            <a:r>
              <a:rPr lang="en-US" dirty="0" smtClean="0"/>
              <a:t> + ATP</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smtClean="0"/>
              <a:t>What cellular process took place to cause the color change in Tube S-3 containing water, </a:t>
            </a:r>
            <a:r>
              <a:rPr lang="en-US" sz="3200" dirty="0" err="1" smtClean="0"/>
              <a:t>Bromothymol</a:t>
            </a:r>
            <a:r>
              <a:rPr lang="en-US" sz="3200" dirty="0" smtClean="0"/>
              <a:t> blue, and snail?</a:t>
            </a:r>
            <a:endParaRPr lang="en-US" sz="3200" dirty="0"/>
          </a:p>
        </p:txBody>
      </p:sp>
      <p:sp>
        <p:nvSpPr>
          <p:cNvPr id="3" name="Content Placeholder 2"/>
          <p:cNvSpPr>
            <a:spLocks noGrp="1"/>
          </p:cNvSpPr>
          <p:nvPr>
            <p:ph idx="1"/>
          </p:nvPr>
        </p:nvSpPr>
        <p:spPr>
          <a:xfrm>
            <a:off x="457200" y="1524000"/>
            <a:ext cx="8229600" cy="4525963"/>
          </a:xfrm>
        </p:spPr>
        <p:txBody>
          <a:bodyPr>
            <a:normAutofit/>
          </a:bodyPr>
          <a:lstStyle/>
          <a:p>
            <a:r>
              <a:rPr lang="en-US" dirty="0" smtClean="0"/>
              <a:t>The process that caused the color change is called cellular respiration.  </a:t>
            </a:r>
          </a:p>
          <a:p>
            <a:r>
              <a:rPr lang="en-US" dirty="0" err="1" smtClean="0"/>
              <a:t>Bromothymol</a:t>
            </a:r>
            <a:r>
              <a:rPr lang="en-US" dirty="0" smtClean="0"/>
              <a:t> blue changes from blue to yellow in the presence of an acid. </a:t>
            </a:r>
          </a:p>
          <a:p>
            <a:r>
              <a:rPr lang="en-US" dirty="0"/>
              <a:t>T</a:t>
            </a:r>
            <a:r>
              <a:rPr lang="en-US" dirty="0" smtClean="0"/>
              <a:t>he snail exhales carbon dioxide, which combines with water to form a weak carbonic acid.</a:t>
            </a:r>
          </a:p>
          <a:p>
            <a:r>
              <a:rPr lang="en-US" dirty="0" smtClean="0"/>
              <a:t>H</a:t>
            </a:r>
            <a:r>
              <a:rPr lang="en-US" baseline="-25000" dirty="0" smtClean="0"/>
              <a:t>2</a:t>
            </a:r>
            <a:r>
              <a:rPr lang="en-US" dirty="0" smtClean="0"/>
              <a:t>O + CO</a:t>
            </a:r>
            <a:r>
              <a:rPr lang="en-US" baseline="-25000" dirty="0" smtClean="0"/>
              <a:t>2</a:t>
            </a:r>
            <a:r>
              <a:rPr lang="en-US" dirty="0" smtClean="0"/>
              <a:t> -&gt; H</a:t>
            </a:r>
            <a:r>
              <a:rPr lang="en-US" baseline="-25000" dirty="0" smtClean="0"/>
              <a:t>2</a:t>
            </a:r>
            <a:r>
              <a:rPr lang="en-US" dirty="0" smtClean="0"/>
              <a:t>CO</a:t>
            </a:r>
            <a:r>
              <a:rPr lang="en-US" baseline="-25000" dirty="0" smtClean="0"/>
              <a:t>3</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cture 26.png"/>
          <p:cNvPicPr>
            <a:picLocks noGrp="1" noChangeAspect="1"/>
          </p:cNvPicPr>
          <p:nvPr>
            <p:ph idx="1"/>
          </p:nvPr>
        </p:nvPicPr>
        <p:blipFill>
          <a:blip r:embed="rId2" cstate="print"/>
          <a:srcRect l="-13786" r="-13786"/>
          <a:stretch>
            <a:fillRect/>
          </a:stretch>
        </p:blipFill>
        <p:spPr>
          <a:xfrm>
            <a:off x="152400" y="990600"/>
            <a:ext cx="8991600" cy="5135563"/>
          </a:xfr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Why didn’t the test tubes containing water, </a:t>
            </a:r>
            <a:r>
              <a:rPr lang="en-US" sz="2800" dirty="0" err="1" smtClean="0"/>
              <a:t>Bromothymol</a:t>
            </a:r>
            <a:r>
              <a:rPr lang="en-US" sz="2800" dirty="0" smtClean="0"/>
              <a:t> blue and plants change color?</a:t>
            </a:r>
            <a:endParaRPr lang="en-US" sz="2800" dirty="0"/>
          </a:p>
        </p:txBody>
      </p:sp>
      <p:sp>
        <p:nvSpPr>
          <p:cNvPr id="3" name="Content Placeholder 2"/>
          <p:cNvSpPr>
            <a:spLocks noGrp="1"/>
          </p:cNvSpPr>
          <p:nvPr>
            <p:ph idx="1"/>
          </p:nvPr>
        </p:nvSpPr>
        <p:spPr/>
        <p:txBody>
          <a:bodyPr/>
          <a:lstStyle/>
          <a:p>
            <a:r>
              <a:rPr lang="en-US" dirty="0" smtClean="0"/>
              <a:t>The plants were going through the process of photosynthesis, which uses up carbon dioxide in the water.  </a:t>
            </a:r>
          </a:p>
          <a:p>
            <a:r>
              <a:rPr lang="en-US" dirty="0" smtClean="0"/>
              <a:t>If carbon dioxide is not present, the weak carbonic acid cannot form, and the solution does not turn acidic.  Therefore, the </a:t>
            </a:r>
            <a:r>
              <a:rPr lang="en-US" dirty="0" err="1" smtClean="0"/>
              <a:t>Bromothymol</a:t>
            </a:r>
            <a:r>
              <a:rPr lang="en-US" dirty="0" smtClean="0"/>
              <a:t> blue indicator remains blue.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fontScale="90000"/>
          </a:bodyPr>
          <a:lstStyle/>
          <a:p>
            <a:r>
              <a:rPr lang="en-US" sz="3600" dirty="0" smtClean="0"/>
              <a:t>What process caused </a:t>
            </a:r>
            <a:r>
              <a:rPr lang="en-US" sz="3600" dirty="0" err="1" smtClean="0"/>
              <a:t>Bromthymol</a:t>
            </a:r>
            <a:r>
              <a:rPr lang="en-US" sz="3600" dirty="0" smtClean="0"/>
              <a:t> blue to change from blue to yellow?</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process is called cellular respiration.</a:t>
            </a:r>
          </a:p>
          <a:p>
            <a:endParaRPr lang="en-US" dirty="0"/>
          </a:p>
        </p:txBody>
      </p:sp>
      <p:pic>
        <p:nvPicPr>
          <p:cNvPr id="4" name="Picture 3" descr="four.jpg"/>
          <p:cNvPicPr>
            <a:picLocks noChangeAspect="1"/>
          </p:cNvPicPr>
          <p:nvPr/>
        </p:nvPicPr>
        <p:blipFill>
          <a:blip r:embed="rId2" cstate="print"/>
          <a:stretch>
            <a:fillRect/>
          </a:stretch>
        </p:blipFill>
        <p:spPr>
          <a:xfrm>
            <a:off x="609601" y="2514600"/>
            <a:ext cx="7848600" cy="40386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Venn Diagram</a:t>
            </a:r>
            <a:endParaRPr lang="en-US" dirty="0"/>
          </a:p>
        </p:txBody>
      </p:sp>
      <p:sp>
        <p:nvSpPr>
          <p:cNvPr id="8" name="Text Placeholder 7"/>
          <p:cNvSpPr>
            <a:spLocks noGrp="1"/>
          </p:cNvSpPr>
          <p:nvPr>
            <p:ph type="body" idx="1"/>
          </p:nvPr>
        </p:nvSpPr>
        <p:spPr/>
        <p:txBody>
          <a:bodyPr/>
          <a:lstStyle/>
          <a:p>
            <a:r>
              <a:rPr lang="en-US" dirty="0" smtClean="0"/>
              <a:t>Photosynthesis	</a:t>
            </a:r>
            <a:endParaRPr lang="en-US" dirty="0"/>
          </a:p>
        </p:txBody>
      </p:sp>
      <p:sp>
        <p:nvSpPr>
          <p:cNvPr id="9" name="Content Placeholder 8"/>
          <p:cNvSpPr>
            <a:spLocks noGrp="1"/>
          </p:cNvSpPr>
          <p:nvPr>
            <p:ph sz="half" idx="2"/>
          </p:nvPr>
        </p:nvSpPr>
        <p:spPr>
          <a:xfrm>
            <a:off x="457200" y="2174875"/>
            <a:ext cx="4040188" cy="3540125"/>
          </a:xfrm>
        </p:spPr>
        <p:txBody>
          <a:bodyPr/>
          <a:lstStyle/>
          <a:p>
            <a:r>
              <a:rPr lang="en-US" dirty="0"/>
              <a:t>O</a:t>
            </a:r>
            <a:r>
              <a:rPr lang="en-US" dirty="0" smtClean="0"/>
              <a:t>ccurs in chloroplast</a:t>
            </a:r>
          </a:p>
          <a:p>
            <a:r>
              <a:rPr lang="en-US" dirty="0" smtClean="0"/>
              <a:t>Reactants: CO</a:t>
            </a:r>
            <a:r>
              <a:rPr lang="en-US" baseline="-25000" dirty="0" smtClean="0"/>
              <a:t>2</a:t>
            </a:r>
            <a:r>
              <a:rPr lang="en-US" dirty="0" smtClean="0"/>
              <a:t> and H</a:t>
            </a:r>
            <a:r>
              <a:rPr lang="en-US" baseline="-25000" dirty="0" smtClean="0"/>
              <a:t>2</a:t>
            </a:r>
            <a:r>
              <a:rPr lang="en-US" dirty="0" smtClean="0"/>
              <a:t>O	</a:t>
            </a:r>
          </a:p>
          <a:p>
            <a:r>
              <a:rPr lang="en-US" dirty="0"/>
              <a:t>Products: C</a:t>
            </a:r>
            <a:r>
              <a:rPr lang="en-US" baseline="-25000" dirty="0"/>
              <a:t>6</a:t>
            </a:r>
            <a:r>
              <a:rPr lang="en-US" dirty="0"/>
              <a:t>H</a:t>
            </a:r>
            <a:r>
              <a:rPr lang="en-US" baseline="-25000" dirty="0"/>
              <a:t>12</a:t>
            </a:r>
            <a:r>
              <a:rPr lang="en-US" dirty="0"/>
              <a:t>O</a:t>
            </a:r>
            <a:r>
              <a:rPr lang="en-US" baseline="-25000" dirty="0"/>
              <a:t>6</a:t>
            </a:r>
            <a:r>
              <a:rPr lang="en-US" dirty="0"/>
              <a:t> and O</a:t>
            </a:r>
            <a:r>
              <a:rPr lang="en-US" baseline="-25000" dirty="0"/>
              <a:t>2</a:t>
            </a:r>
            <a:endParaRPr lang="en-US" dirty="0" smtClean="0"/>
          </a:p>
          <a:p>
            <a:r>
              <a:rPr lang="en-US" dirty="0" smtClean="0"/>
              <a:t>Occurs in plant cells</a:t>
            </a:r>
          </a:p>
          <a:p>
            <a:r>
              <a:rPr lang="en-US" dirty="0" smtClean="0"/>
              <a:t>Requires sunlight</a:t>
            </a:r>
            <a:endParaRPr lang="en-US" dirty="0"/>
          </a:p>
        </p:txBody>
      </p:sp>
      <p:sp>
        <p:nvSpPr>
          <p:cNvPr id="10" name="Text Placeholder 9"/>
          <p:cNvSpPr>
            <a:spLocks noGrp="1"/>
          </p:cNvSpPr>
          <p:nvPr>
            <p:ph type="body" sz="quarter" idx="3"/>
          </p:nvPr>
        </p:nvSpPr>
        <p:spPr/>
        <p:txBody>
          <a:bodyPr/>
          <a:lstStyle/>
          <a:p>
            <a:r>
              <a:rPr lang="en-US" dirty="0" smtClean="0"/>
              <a:t>Cellular Respiration</a:t>
            </a:r>
            <a:endParaRPr lang="en-US" dirty="0"/>
          </a:p>
        </p:txBody>
      </p:sp>
      <p:sp>
        <p:nvSpPr>
          <p:cNvPr id="11" name="Content Placeholder 10"/>
          <p:cNvSpPr>
            <a:spLocks noGrp="1"/>
          </p:cNvSpPr>
          <p:nvPr>
            <p:ph sz="quarter" idx="4"/>
          </p:nvPr>
        </p:nvSpPr>
        <p:spPr>
          <a:xfrm>
            <a:off x="4645025" y="2174875"/>
            <a:ext cx="4041775" cy="3540125"/>
          </a:xfrm>
        </p:spPr>
        <p:txBody>
          <a:bodyPr/>
          <a:lstStyle/>
          <a:p>
            <a:r>
              <a:rPr lang="en-US" dirty="0"/>
              <a:t>O</a:t>
            </a:r>
            <a:r>
              <a:rPr lang="en-US" dirty="0" smtClean="0"/>
              <a:t>ccurs in mitochondrion</a:t>
            </a:r>
          </a:p>
          <a:p>
            <a:r>
              <a:rPr lang="en-US" dirty="0" smtClean="0"/>
              <a:t>Reactants: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and O</a:t>
            </a:r>
            <a:r>
              <a:rPr lang="en-US" baseline="-25000" dirty="0" smtClean="0"/>
              <a:t>2</a:t>
            </a:r>
          </a:p>
          <a:p>
            <a:r>
              <a:rPr lang="en-US" dirty="0" smtClean="0"/>
              <a:t>Products: </a:t>
            </a:r>
            <a:r>
              <a:rPr lang="en-US" dirty="0"/>
              <a:t>CO</a:t>
            </a:r>
            <a:r>
              <a:rPr lang="en-US" baseline="-25000" dirty="0"/>
              <a:t>2</a:t>
            </a:r>
            <a:r>
              <a:rPr lang="en-US" dirty="0"/>
              <a:t> and </a:t>
            </a:r>
            <a:r>
              <a:rPr lang="en-US" dirty="0" smtClean="0"/>
              <a:t>H</a:t>
            </a:r>
            <a:r>
              <a:rPr lang="en-US" baseline="-25000" dirty="0" smtClean="0"/>
              <a:t>2</a:t>
            </a:r>
            <a:r>
              <a:rPr lang="en-US" dirty="0" smtClean="0"/>
              <a:t>O</a:t>
            </a:r>
          </a:p>
          <a:p>
            <a:r>
              <a:rPr lang="en-US" dirty="0" smtClean="0"/>
              <a:t>Occurs in plant and animal cells</a:t>
            </a:r>
          </a:p>
          <a:p>
            <a:r>
              <a:rPr lang="en-US" dirty="0" smtClean="0"/>
              <a:t>Occurs during daylight or darkness</a:t>
            </a:r>
          </a:p>
          <a:p>
            <a:r>
              <a:rPr lang="en-US" dirty="0" smtClean="0"/>
              <a:t>ATP produced</a:t>
            </a:r>
            <a:endParaRPr lang="en-US" dirty="0"/>
          </a:p>
        </p:txBody>
      </p:sp>
      <p:sp>
        <p:nvSpPr>
          <p:cNvPr id="2" name="TextBox 1"/>
          <p:cNvSpPr txBox="1"/>
          <p:nvPr/>
        </p:nvSpPr>
        <p:spPr>
          <a:xfrm>
            <a:off x="1371600" y="6019800"/>
            <a:ext cx="6140173" cy="461665"/>
          </a:xfrm>
          <a:prstGeom prst="rect">
            <a:avLst/>
          </a:prstGeom>
          <a:noFill/>
        </p:spPr>
        <p:txBody>
          <a:bodyPr wrap="none" rtlCol="0">
            <a:spAutoFit/>
          </a:bodyPr>
          <a:lstStyle/>
          <a:p>
            <a:r>
              <a:rPr lang="en-US" sz="2400" dirty="0" smtClean="0"/>
              <a:t>Both: ATP provides energy for cellular functions</a:t>
            </a:r>
            <a:endParaRPr lang="en-US" sz="2400" dirty="0"/>
          </a:p>
        </p:txBody>
      </p:sp>
    </p:spTree>
    <p:extLst>
      <p:ext uri="{BB962C8B-B14F-4D97-AF65-F5344CB8AC3E}">
        <p14:creationId xmlns:p14="http://schemas.microsoft.com/office/powerpoint/2010/main" val="4285390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Opposites</a:t>
            </a:r>
            <a:endParaRPr lang="en-US" dirty="0"/>
          </a:p>
        </p:txBody>
      </p:sp>
      <p:sp>
        <p:nvSpPr>
          <p:cNvPr id="3" name="Content Placeholder 2"/>
          <p:cNvSpPr>
            <a:spLocks noGrp="1"/>
          </p:cNvSpPr>
          <p:nvPr>
            <p:ph idx="1"/>
          </p:nvPr>
        </p:nvSpPr>
        <p:spPr/>
        <p:txBody>
          <a:bodyPr/>
          <a:lstStyle/>
          <a:p>
            <a:r>
              <a:rPr lang="en-US" dirty="0" smtClean="0"/>
              <a:t>The products and reactants for photosynthesis are reversed in cellular respiration.</a:t>
            </a:r>
          </a:p>
          <a:p>
            <a:r>
              <a:rPr lang="en-US" dirty="0" smtClean="0"/>
              <a:t>The reactants of photosynthesis are carbon dioxide and water, which are the products of cellular respiration.  </a:t>
            </a:r>
          </a:p>
          <a:p>
            <a:r>
              <a:rPr lang="en-US" dirty="0" smtClean="0"/>
              <a:t>The reactants of cellular respiration are oxygen and sugar, which are the products of photosynthesis.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TotalTime>
  <Words>876</Words>
  <Application>Microsoft Macintosh PowerPoint</Application>
  <PresentationFormat>On-screen Show (4:3)</PresentationFormat>
  <Paragraphs>120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Photosynthesis and Cellular Respiration Cards</vt:lpstr>
      <vt:lpstr>PowerPoint Presentation</vt:lpstr>
      <vt:lpstr>What cellular process took place to cause the color change in Tube S-3 containing water, Bromothymol blue, and snail?</vt:lpstr>
      <vt:lpstr>PowerPoint Presentation</vt:lpstr>
      <vt:lpstr>Why didn’t the test tubes containing water, Bromothymol blue and plants change color?</vt:lpstr>
      <vt:lpstr>What process caused Bromthymol blue to change from blue to yellow? </vt:lpstr>
      <vt:lpstr>Venn Diagram</vt:lpstr>
      <vt:lpstr>Opposites</vt:lpstr>
      <vt:lpstr>I need to remember…</vt:lpstr>
      <vt:lpstr>I need to remember…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9. Organisms that use light energy stored in chemical compounds to make energy-rich compounds are known as-   a. heterotrophs    b. autotrophs    c. scavengers    d. decomposers</vt:lpstr>
      <vt:lpstr>  10. Identify the molecule, which is broken down during respiration forming water and carbon dioxide and releasing energy.  </vt:lpstr>
      <vt:lpstr>   11. Identify the molecule which forms when the chemical bond between two phosphate groups in an ATP molecule is broken. </vt:lpstr>
      <vt:lpstr>  12. Identify the molecule which stores energy in its chemical bonds for quick, easy use by cells.   </vt:lpstr>
      <vt:lpstr>13. Study the diagram below which illustrates the cyclic nature of the formation and breakdown of the molecule adenosine triphosphate (ATP). What happens when the chemical bond, which attaches the third phosphate group to the molecule is broken?  </vt:lpstr>
    </vt:vector>
  </TitlesOfParts>
  <Company>Lewisville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2</dc:title>
  <dc:creator>LISD</dc:creator>
  <cp:lastModifiedBy>Emily Klein</cp:lastModifiedBy>
  <cp:revision>44</cp:revision>
  <dcterms:created xsi:type="dcterms:W3CDTF">2012-03-20T14:50:24Z</dcterms:created>
  <dcterms:modified xsi:type="dcterms:W3CDTF">2017-11-09T21:18:33Z</dcterms:modified>
</cp:coreProperties>
</file>