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bin" ContentType="audio/unknown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64" r:id="rId3"/>
    <p:sldId id="275" r:id="rId4"/>
    <p:sldId id="276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57" r:id="rId15"/>
    <p:sldId id="277" r:id="rId16"/>
    <p:sldId id="258" r:id="rId17"/>
    <p:sldId id="279" r:id="rId18"/>
    <p:sldId id="278" r:id="rId19"/>
    <p:sldId id="25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8E6454-5A0E-460D-8DE3-B0E2B98EA568}" type="datetimeFigureOut">
              <a:rPr lang="en-US" smtClean="0"/>
              <a:t>9/10/17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57D73A-3B53-41ED-BBD7-50D900A2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5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93779-9691-4641-91F9-D8194C2DDC8D}" type="datetimeFigureOut">
              <a:rPr lang="en-US" smtClean="0"/>
              <a:t>9/10/17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69867-15C8-4AED-BEC6-29AE797D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1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An example of diffusion in the air and also in an agar dish are good to go over here.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7094B91-EBBD-4CC3-AEE6-B38C2CA6D86A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8893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57066" indent="-291179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64717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30604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96491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62377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3028264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94151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960038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200"/>
              <a:t>The Plasma Membrane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57066" indent="-291179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64717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30604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96491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62377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3028264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94151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960038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3C1F94B9-5687-46B5-8BC6-7673C4BB9B91}" type="datetime1">
              <a:rPr lang="en-US" altLang="en-US" sz="1200"/>
              <a:pPr/>
              <a:t>9/10/17</a:t>
            </a:fld>
            <a:endParaRPr lang="en-US" altLang="en-US" sz="1200"/>
          </a:p>
        </p:txBody>
      </p:sp>
      <p:sp>
        <p:nvSpPr>
          <p:cNvPr id="952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57066" indent="-291179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64717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30604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96491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62377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3028264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94151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960038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200"/>
              <a:t>G. Podgorski, Biol. 1010</a:t>
            </a:r>
          </a:p>
        </p:txBody>
      </p:sp>
      <p:sp>
        <p:nvSpPr>
          <p:cNvPr id="952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57066" indent="-291179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64717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30604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96491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62377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3028264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94151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960038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57BB72FC-023A-474D-909E-EE1730B820CC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52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394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B8773-59BF-452F-AECF-6D54C6AC7F8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04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D15B7-5089-4228-81FD-BAB4D2973A9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980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6A9B5-9D32-4240-8AA2-E4388E193D4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80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05800-0AC5-4EA5-A4D0-B8238B66A41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508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57066" indent="-291179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64717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30604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96491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62377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3028264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94151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960038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200"/>
              <a:t>The Plasma Membrane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57066" indent="-291179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64717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30604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96491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62377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3028264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94151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960038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87D640EB-52A0-4B54-805B-19AB441EC6D6}" type="datetime1">
              <a:rPr lang="en-US" altLang="en-US" sz="1200"/>
              <a:pPr/>
              <a:t>9/10/17</a:t>
            </a:fld>
            <a:endParaRPr lang="en-US" altLang="en-US" sz="1200"/>
          </a:p>
        </p:txBody>
      </p:sp>
      <p:sp>
        <p:nvSpPr>
          <p:cNvPr id="1044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57066" indent="-291179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64717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30604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96491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62377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3028264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94151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960038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200"/>
              <a:t>G. Podgorski, Biol. 1010</a:t>
            </a:r>
          </a:p>
        </p:txBody>
      </p:sp>
      <p:sp>
        <p:nvSpPr>
          <p:cNvPr id="1044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57066" indent="-291179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64717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30604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96491" indent="-232943" defTabSz="936627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62377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3028264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94151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960038" indent="-232943" defTabSz="936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ADAE832A-4951-423B-857C-FC67B6DBF49D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044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882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7555-B688-499D-BCB4-975CE9B2E11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FDCA-CA07-47DE-80A2-541ECA95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7555-B688-499D-BCB4-975CE9B2E11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FDCA-CA07-47DE-80A2-541ECA95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7555-B688-499D-BCB4-975CE9B2E11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FDCA-CA07-47DE-80A2-541ECA95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3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10200" y="1143000"/>
            <a:ext cx="3505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10200" y="3390900"/>
            <a:ext cx="3505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F2F82A-B02F-4114-ACE2-7090396D6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721426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336976-9292-45DB-A8B4-DFDA07DA7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77950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10200" y="1143000"/>
            <a:ext cx="3505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10200" y="3390900"/>
            <a:ext cx="3505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8869F3-6D05-4B12-9C75-8702C8B86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92666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7555-B688-499D-BCB4-975CE9B2E11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FDCA-CA07-47DE-80A2-541ECA95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7555-B688-499D-BCB4-975CE9B2E11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FDCA-CA07-47DE-80A2-541ECA95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1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7555-B688-499D-BCB4-975CE9B2E11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FDCA-CA07-47DE-80A2-541ECA95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7555-B688-499D-BCB4-975CE9B2E11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FDCA-CA07-47DE-80A2-541ECA95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7555-B688-499D-BCB4-975CE9B2E11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FDCA-CA07-47DE-80A2-541ECA95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7555-B688-499D-BCB4-975CE9B2E11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FDCA-CA07-47DE-80A2-541ECA95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8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7555-B688-499D-BCB4-975CE9B2E11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FDCA-CA07-47DE-80A2-541ECA95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4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7555-B688-499D-BCB4-975CE9B2E11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FDCA-CA07-47DE-80A2-541ECA95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4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37555-B688-499D-BCB4-975CE9B2E114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7FDCA-CA07-47DE-80A2-541ECA95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2.bin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www.youtube.com/watch?v=P-imDC1txW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lecule Transport Foldab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50000"/>
          <a:stretch>
            <a:fillRect/>
          </a:stretch>
        </p:blipFill>
        <p:spPr>
          <a:xfrm>
            <a:off x="381000" y="2819400"/>
            <a:ext cx="8382000" cy="2743200"/>
          </a:xfrm>
        </p:spPr>
      </p:pic>
      <p:sp>
        <p:nvSpPr>
          <p:cNvPr id="5" name="TextBox 4"/>
          <p:cNvSpPr txBox="1"/>
          <p:nvPr/>
        </p:nvSpPr>
        <p:spPr>
          <a:xfrm>
            <a:off x="228600" y="685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Answer the following questions for the picture. </a:t>
            </a:r>
          </a:p>
          <a:p>
            <a:pPr algn="ctr"/>
            <a:r>
              <a:rPr lang="en-US" sz="2800" b="1" dirty="0" smtClean="0"/>
              <a:t>Write the </a:t>
            </a:r>
            <a:r>
              <a:rPr lang="en-US" sz="3200" b="1" dirty="0" smtClean="0"/>
              <a:t>ANSWER </a:t>
            </a:r>
            <a:r>
              <a:rPr lang="en-US" sz="2800" b="1" dirty="0" smtClean="0"/>
              <a:t>only. 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905000"/>
            <a:ext cx="2286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1.  _________ is the movement of water.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676400"/>
            <a:ext cx="29718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2.  _______  ________ requires energy to move from low to ______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715000"/>
            <a:ext cx="28194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3.  _________   moves sugar/salt in the direction of _______ to _______ 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31242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4.  ________   ________ needs a ______ to move through the membrane.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5715000"/>
            <a:ext cx="22860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5.  The cell membrane is made up of what three molecules?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8229600" y="2438400"/>
            <a:ext cx="457200" cy="6858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962400" y="2514600"/>
            <a:ext cx="457200" cy="7620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5638800" y="5029200"/>
            <a:ext cx="457200" cy="7620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2133600" y="5105400"/>
            <a:ext cx="457200" cy="6096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8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8580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2 Types of </a:t>
            </a:r>
            <a:r>
              <a:rPr lang="en-US" altLang="en-US" sz="4000" b="1" dirty="0">
                <a:solidFill>
                  <a:srgbClr val="FF0000"/>
                </a:solidFill>
              </a:rPr>
              <a:t>Endocytosis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46482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E50810"/>
                </a:solidFill>
              </a:rPr>
              <a:t>Phagocytosis</a:t>
            </a:r>
            <a:r>
              <a:rPr lang="en-US" altLang="en-US" sz="3200" dirty="0"/>
              <a:t>-  </a:t>
            </a:r>
            <a:r>
              <a:rPr lang="en-US" altLang="en-US" sz="3200" dirty="0">
                <a:solidFill>
                  <a:srgbClr val="3366FF"/>
                </a:solidFill>
              </a:rPr>
              <a:t>Solid</a:t>
            </a:r>
            <a:r>
              <a:rPr lang="en-US" altLang="en-US" sz="3200" dirty="0">
                <a:solidFill>
                  <a:srgbClr val="67E525"/>
                </a:solidFill>
              </a:rPr>
              <a:t> </a:t>
            </a:r>
            <a:r>
              <a:rPr lang="en-US" altLang="en-US" sz="3200" dirty="0">
                <a:solidFill>
                  <a:srgbClr val="3366FF"/>
                </a:solidFill>
              </a:rPr>
              <a:t>particles </a:t>
            </a:r>
            <a:r>
              <a:rPr lang="en-US" altLang="en-US" sz="3200" dirty="0"/>
              <a:t>are ingested into the cell</a:t>
            </a:r>
            <a:r>
              <a:rPr lang="en-US" altLang="en-US" sz="32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2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E50810"/>
                </a:solidFill>
              </a:rPr>
              <a:t>Pinocytosis</a:t>
            </a:r>
            <a:r>
              <a:rPr lang="en-US" altLang="en-US" sz="3200" dirty="0"/>
              <a:t> – </a:t>
            </a:r>
            <a:r>
              <a:rPr lang="en-US" altLang="en-US" sz="3200" dirty="0">
                <a:solidFill>
                  <a:srgbClr val="3366FF"/>
                </a:solidFill>
              </a:rPr>
              <a:t>liquids </a:t>
            </a:r>
            <a:r>
              <a:rPr lang="en-US" altLang="en-US" sz="3200" dirty="0" smtClean="0"/>
              <a:t>and very </a:t>
            </a:r>
            <a:r>
              <a:rPr lang="en-US" altLang="en-US" sz="3200" dirty="0" smtClean="0">
                <a:solidFill>
                  <a:srgbClr val="3366FF"/>
                </a:solidFill>
              </a:rPr>
              <a:t>small molecules </a:t>
            </a:r>
            <a:r>
              <a:rPr lang="en-US" altLang="en-US" sz="3200" dirty="0" smtClean="0"/>
              <a:t>are</a:t>
            </a:r>
            <a:r>
              <a:rPr lang="en-US" altLang="en-US" sz="3200" dirty="0" smtClean="0">
                <a:solidFill>
                  <a:srgbClr val="3366FF"/>
                </a:solidFill>
              </a:rPr>
              <a:t> </a:t>
            </a:r>
            <a:r>
              <a:rPr lang="en-US" altLang="en-US" sz="3200" dirty="0" smtClean="0"/>
              <a:t>taken </a:t>
            </a:r>
            <a:r>
              <a:rPr lang="en-US" altLang="en-US" sz="3200" dirty="0"/>
              <a:t>into the cell.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962400"/>
            <a:ext cx="4013200" cy="2504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371600"/>
            <a:ext cx="3632200" cy="226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2516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Endocytosis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86868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7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5334000" cy="609600"/>
          </a:xfrm>
        </p:spPr>
        <p:txBody>
          <a:bodyPr>
            <a:normAutofit fontScale="90000"/>
          </a:bodyPr>
          <a:lstStyle/>
          <a:p>
            <a:r>
              <a:rPr lang="en-US" altLang="en-US" sz="5300" dirty="0"/>
              <a:t>Exocytosis</a:t>
            </a:r>
            <a:endParaRPr lang="en-US" alt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8467" y="1066800"/>
            <a:ext cx="3505200" cy="4343400"/>
          </a:xfrm>
        </p:spPr>
        <p:txBody>
          <a:bodyPr/>
          <a:lstStyle/>
          <a:p>
            <a:r>
              <a:rPr lang="en-US" altLang="en-US" sz="3200" dirty="0"/>
              <a:t>Moves materials </a:t>
            </a:r>
            <a:r>
              <a:rPr lang="en-US" altLang="en-US" sz="3200" dirty="0">
                <a:solidFill>
                  <a:srgbClr val="E50810"/>
                </a:solidFill>
              </a:rPr>
              <a:t>out</a:t>
            </a:r>
            <a:r>
              <a:rPr lang="en-US" altLang="en-US" sz="3200" dirty="0"/>
              <a:t> of the </a:t>
            </a:r>
            <a:r>
              <a:rPr lang="en-US" altLang="en-US" sz="3200" dirty="0" smtClean="0"/>
              <a:t>cell</a:t>
            </a:r>
          </a:p>
          <a:p>
            <a:r>
              <a:rPr lang="en-US" altLang="en-US" dirty="0" smtClean="0"/>
              <a:t>Think </a:t>
            </a:r>
            <a:r>
              <a:rPr lang="en-US" altLang="en-US" dirty="0" err="1" smtClean="0"/>
              <a:t>exo</a:t>
            </a:r>
            <a:r>
              <a:rPr lang="en-US" altLang="en-US" dirty="0" smtClean="0"/>
              <a:t>-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</a:t>
            </a:r>
            <a:r>
              <a:rPr lang="en-US" altLang="en-US" sz="3200" dirty="0" smtClean="0"/>
              <a:t>Think exit</a:t>
            </a:r>
            <a:endParaRPr lang="en-US" altLang="en-US" sz="3200" dirty="0"/>
          </a:p>
        </p:txBody>
      </p:sp>
      <p:pic>
        <p:nvPicPr>
          <p:cNvPr id="41988" name="Picture 4" descr="budding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752600"/>
            <a:ext cx="39624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6" descr="exocytosissma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581400"/>
            <a:ext cx="3733800" cy="3067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133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5850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87B833-C662-4181-A81B-1E6482139F9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52600" y="54696"/>
            <a:ext cx="6084888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Moving the “Big Stuff”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7709" y="4982933"/>
            <a:ext cx="91162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Molecules are </a:t>
            </a:r>
            <a:r>
              <a:rPr lang="en-US" sz="2400" b="1" dirty="0">
                <a:solidFill>
                  <a:srgbClr val="FF0000"/>
                </a:solidFill>
              </a:rPr>
              <a:t>moved out </a:t>
            </a:r>
            <a:r>
              <a:rPr lang="en-US" sz="2400" b="1" dirty="0"/>
              <a:t>of the cell by </a:t>
            </a:r>
            <a:r>
              <a:rPr lang="en-US" sz="2400" b="1" dirty="0">
                <a:solidFill>
                  <a:srgbClr val="FF0000"/>
                </a:solidFill>
              </a:rPr>
              <a:t>vesicles </a:t>
            </a:r>
            <a:r>
              <a:rPr lang="en-US" sz="2400" b="1" dirty="0"/>
              <a:t>that </a:t>
            </a:r>
            <a:r>
              <a:rPr lang="en-US" sz="2400" b="1" dirty="0">
                <a:solidFill>
                  <a:srgbClr val="FF0000"/>
                </a:solidFill>
              </a:rPr>
              <a:t>fuse </a:t>
            </a:r>
            <a:r>
              <a:rPr lang="en-US" sz="2400" b="1" dirty="0"/>
              <a:t>with the plasma membrane.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143000"/>
            <a:ext cx="190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/>
              <a:t>Exocytosis</a:t>
            </a:r>
            <a:r>
              <a:rPr lang="en-US" sz="2800" dirty="0"/>
              <a:t>- moving things out.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7709" y="5822878"/>
            <a:ext cx="91162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This is how many </a:t>
            </a:r>
            <a:r>
              <a:rPr lang="en-US" sz="2400" b="1" dirty="0">
                <a:solidFill>
                  <a:srgbClr val="FF0000"/>
                </a:solidFill>
              </a:rPr>
              <a:t>hormones </a:t>
            </a:r>
            <a:r>
              <a:rPr lang="en-US" sz="2400" b="1" dirty="0"/>
              <a:t>are secreted and how </a:t>
            </a:r>
            <a:r>
              <a:rPr lang="en-US" sz="2400" b="1" dirty="0">
                <a:solidFill>
                  <a:srgbClr val="FF0000"/>
                </a:solidFill>
              </a:rPr>
              <a:t>nerve cells </a:t>
            </a:r>
            <a:r>
              <a:rPr lang="en-US" sz="2400" b="1" dirty="0"/>
              <a:t>communicate with one another</a:t>
            </a:r>
            <a:r>
              <a:rPr lang="en-US" sz="2400" dirty="0"/>
              <a:t>.</a:t>
            </a:r>
          </a:p>
        </p:txBody>
      </p:sp>
      <p:pic>
        <p:nvPicPr>
          <p:cNvPr id="46087" name="Picture 8" descr="FG05_0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2" b="7425"/>
          <a:stretch>
            <a:fillRect/>
          </a:stretch>
        </p:blipFill>
        <p:spPr bwMode="auto">
          <a:xfrm>
            <a:off x="1911927" y="744308"/>
            <a:ext cx="6781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31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7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Page 19:  Molecule Transport </a:t>
            </a:r>
            <a:r>
              <a:rPr lang="en-US" dirty="0" smtClean="0"/>
              <a:t>Foldable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With the Cell Membrane facing up, fold your paper in half (Hot Dog Style)</a:t>
            </a:r>
          </a:p>
          <a:p>
            <a:r>
              <a:rPr lang="en-US" dirty="0" smtClean="0"/>
              <a:t>On the half facing up – Separate into 4 Segments and write the Diffusion, Osmosis, Facilitated Diffusion and Active Transport (in that order)</a:t>
            </a:r>
          </a:p>
          <a:p>
            <a:r>
              <a:rPr lang="en-US" dirty="0" smtClean="0"/>
              <a:t>Cut </a:t>
            </a:r>
            <a:r>
              <a:rPr lang="en-US" dirty="0"/>
              <a:t>3</a:t>
            </a:r>
            <a:r>
              <a:rPr lang="en-US" dirty="0" smtClean="0"/>
              <a:t> slits on the segments </a:t>
            </a:r>
            <a:r>
              <a:rPr lang="en-US" b="1" dirty="0" smtClean="0"/>
              <a:t>ONLY </a:t>
            </a:r>
            <a:r>
              <a:rPr lang="en-US" dirty="0" smtClean="0"/>
              <a:t>of the half of the paper facing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1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Molecule Transport Foldable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6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9" y="0"/>
            <a:ext cx="8839200" cy="1447800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*What you must include inside and outside of EACH Fold*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669" y="2133600"/>
            <a:ext cx="8915400" cy="3810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j-lt"/>
              </a:rPr>
              <a:t>Type of transport</a:t>
            </a:r>
            <a:r>
              <a:rPr lang="en-US" sz="2800" dirty="0" smtClean="0">
                <a:latin typeface="+mj-lt"/>
              </a:rPr>
              <a:t>: Diffusion, Osmosis, Facilitated Diffusion, Active Transport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(Draw picture on the outside/write and describe on the inside)</a:t>
            </a:r>
          </a:p>
          <a:p>
            <a:pPr marL="0" indent="0">
              <a:buNone/>
            </a:pPr>
            <a:endParaRPr lang="en-US" sz="600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Is the transport passive or active</a:t>
            </a:r>
            <a:r>
              <a:rPr lang="en-US" sz="2800" dirty="0" smtClean="0">
                <a:latin typeface="+mj-lt"/>
              </a:rPr>
              <a:t>? </a:t>
            </a:r>
            <a:r>
              <a:rPr lang="en-US" sz="2800" dirty="0">
                <a:solidFill>
                  <a:srgbClr val="FF0000"/>
                </a:solidFill>
              </a:rPr>
              <a:t>(Draw picture on the outside/write and describe on the inside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sz="600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Does the process require energy (ATP)? </a:t>
            </a:r>
            <a:r>
              <a:rPr lang="en-US" sz="2800" dirty="0">
                <a:solidFill>
                  <a:srgbClr val="FF0000"/>
                </a:solidFill>
              </a:rPr>
              <a:t>(Draw picture on the outside/write and describe on the inside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sz="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808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9" y="0"/>
            <a:ext cx="8839200" cy="1447800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*What you must include inside and outside of EACH Fold*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6645" y="1905000"/>
            <a:ext cx="8915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600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What’s moving during this process? </a:t>
            </a:r>
            <a:r>
              <a:rPr lang="en-US" sz="2800" dirty="0" smtClean="0">
                <a:latin typeface="+mj-lt"/>
              </a:rPr>
              <a:t> Water </a:t>
            </a:r>
            <a:r>
              <a:rPr lang="en-US" sz="2800" b="1" dirty="0" smtClean="0">
                <a:latin typeface="+mj-lt"/>
              </a:rPr>
              <a:t>OR </a:t>
            </a:r>
            <a:r>
              <a:rPr lang="en-US" sz="2800" dirty="0" smtClean="0">
                <a:latin typeface="+mj-lt"/>
              </a:rPr>
              <a:t>the solutes? </a:t>
            </a:r>
            <a:r>
              <a:rPr lang="en-US" sz="2800" dirty="0">
                <a:solidFill>
                  <a:srgbClr val="FF0000"/>
                </a:solidFill>
              </a:rPr>
              <a:t>(Draw picture on the outside/write and describe on the inside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 smtClean="0">
              <a:latin typeface="+mj-lt"/>
            </a:endParaRPr>
          </a:p>
          <a:p>
            <a:pPr marL="0" indent="0">
              <a:buNone/>
            </a:pPr>
            <a:endParaRPr lang="en-US" sz="600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Is it moving from a High to Low solute concentration OR a Low to High solute concentration?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(Draw picture on the outside/write and describe on the inside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 smtClean="0">
              <a:latin typeface="+mj-lt"/>
            </a:endParaRPr>
          </a:p>
          <a:p>
            <a:pPr marL="0" indent="0">
              <a:buNone/>
            </a:pPr>
            <a:endParaRPr lang="en-US" sz="600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Does it move through the Phospholipid Bilayer OR a Protein Channel? </a:t>
            </a:r>
            <a:r>
              <a:rPr lang="en-US" sz="2400" dirty="0">
                <a:solidFill>
                  <a:srgbClr val="FF0000"/>
                </a:solidFill>
              </a:rPr>
              <a:t>(Draw picture on the outside/write and describe on the inside)</a:t>
            </a:r>
          </a:p>
          <a:p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914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very back of foldable…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DRAW and DESCRIBE </a:t>
            </a:r>
            <a:r>
              <a:rPr lang="en-US" b="1" u="sng" dirty="0" smtClean="0"/>
              <a:t>Endocytosis</a:t>
            </a:r>
          </a:p>
          <a:p>
            <a:r>
              <a:rPr lang="en-US" sz="2000" dirty="0"/>
              <a:t>Include </a:t>
            </a:r>
            <a:r>
              <a:rPr lang="en-US" sz="2000" dirty="0">
                <a:sym typeface="Wingdings" panose="05000000000000000000" pitchFamily="2" charset="2"/>
              </a:rPr>
              <a:t> What type of transport is it? (Active or passive)</a:t>
            </a:r>
          </a:p>
          <a:p>
            <a:pPr lvl="3"/>
            <a:r>
              <a:rPr lang="en-US" sz="2400" dirty="0">
                <a:sym typeface="Wingdings" panose="05000000000000000000" pitchFamily="2" charset="2"/>
              </a:rPr>
              <a:t>How does it work?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DRAW and DESCRIBE </a:t>
            </a:r>
            <a:r>
              <a:rPr lang="en-US" b="1" u="sng" dirty="0" smtClean="0"/>
              <a:t>Exocytosis</a:t>
            </a:r>
          </a:p>
          <a:p>
            <a:r>
              <a:rPr lang="en-US" sz="2000" dirty="0"/>
              <a:t>Include </a:t>
            </a:r>
            <a:r>
              <a:rPr lang="en-US" sz="2000" dirty="0">
                <a:sym typeface="Wingdings" panose="05000000000000000000" pitchFamily="2" charset="2"/>
              </a:rPr>
              <a:t> What type of transport is it? (Active or passive)</a:t>
            </a:r>
          </a:p>
          <a:p>
            <a:pPr lvl="3"/>
            <a:r>
              <a:rPr lang="en-US" sz="2400" dirty="0" smtClean="0">
                <a:sym typeface="Wingdings" panose="05000000000000000000" pitchFamily="2" charset="2"/>
              </a:rPr>
              <a:t>How </a:t>
            </a:r>
            <a:r>
              <a:rPr lang="en-US" sz="2400" dirty="0">
                <a:sym typeface="Wingdings" panose="05000000000000000000" pitchFamily="2" charset="2"/>
              </a:rPr>
              <a:t>does it work?</a:t>
            </a:r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5229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lecule Transport Foldab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417780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Essential Question: What are the 4 methods of cellular transport?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8296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Diffusion	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Diffusion</a:t>
            </a:r>
            <a:r>
              <a:rPr lang="en-US" altLang="en-US" smtClean="0"/>
              <a:t> - Defined as the movement of particles from areas of </a:t>
            </a:r>
            <a:r>
              <a:rPr lang="en-US" altLang="en-US" b="1" smtClean="0"/>
              <a:t>high</a:t>
            </a:r>
            <a:r>
              <a:rPr lang="en-US" altLang="en-US" smtClean="0"/>
              <a:t> concentration to areas of </a:t>
            </a:r>
            <a:r>
              <a:rPr lang="en-US" altLang="en-US" b="1" smtClean="0"/>
              <a:t>low</a:t>
            </a:r>
            <a:r>
              <a:rPr lang="en-US" altLang="en-US" smtClean="0"/>
              <a:t> concentration (down the concentration gradient)</a:t>
            </a:r>
          </a:p>
          <a:p>
            <a:pPr lvl="1" eaLnBrk="1" hangingPunct="1"/>
            <a:r>
              <a:rPr lang="en-US" altLang="en-US" smtClean="0"/>
              <a:t>Particles spread out</a:t>
            </a:r>
          </a:p>
          <a:p>
            <a:pPr lvl="1" eaLnBrk="1" hangingPunct="1"/>
            <a:r>
              <a:rPr lang="en-US" altLang="en-US" smtClean="0"/>
              <a:t>Ex: </a:t>
            </a:r>
            <a:r>
              <a:rPr lang="en-US" altLang="en-US" b="1" smtClean="0">
                <a:solidFill>
                  <a:srgbClr val="FF0000"/>
                </a:solidFill>
              </a:rPr>
              <a:t>Solute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= perfume   </a:t>
            </a:r>
            <a:r>
              <a:rPr lang="en-US" altLang="en-US" b="1" smtClean="0">
                <a:solidFill>
                  <a:srgbClr val="FF0000"/>
                </a:solidFill>
              </a:rPr>
              <a:t>Solvent </a:t>
            </a:r>
            <a:r>
              <a:rPr lang="en-US" altLang="en-US" smtClean="0"/>
              <a:t>= the air</a:t>
            </a:r>
          </a:p>
          <a:p>
            <a:pPr lvl="3" eaLnBrk="1" hangingPunct="1"/>
            <a:endParaRPr lang="en-US" altLang="en-US" smtClean="0"/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900941"/>
            <a:ext cx="74263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028700" y="5248275"/>
            <a:ext cx="723900" cy="3429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69028" y="5020496"/>
            <a:ext cx="381000" cy="6000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3943350" y="4683344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1" dirty="0"/>
              <a:t>Low Solute Concentration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0" y="4648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1"/>
              <a:t>High Solute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24314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Osmosis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 smtClean="0">
                <a:ea typeface="+mn-ea"/>
              </a:rPr>
              <a:t>Diffusion that involves </a:t>
            </a:r>
            <a:r>
              <a:rPr lang="en-US" altLang="en-US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water</a:t>
            </a:r>
            <a:r>
              <a:rPr lang="en-US" altLang="en-US" sz="3200" dirty="0" smtClean="0">
                <a:ea typeface="+mn-ea"/>
              </a:rPr>
              <a:t>.  </a:t>
            </a:r>
          </a:p>
          <a:p>
            <a:pPr eaLnBrk="1" hangingPunct="1">
              <a:defRPr/>
            </a:pPr>
            <a:r>
              <a:rPr lang="en-US" altLang="en-US" sz="3200" dirty="0" smtClean="0">
                <a:ea typeface="+mn-ea"/>
              </a:rPr>
              <a:t>Movement of water across a semi-permeable membrane</a:t>
            </a:r>
          </a:p>
          <a:p>
            <a:pPr>
              <a:defRPr/>
            </a:pPr>
            <a:r>
              <a:rPr lang="en-US" altLang="en-US" sz="3200" dirty="0" smtClean="0">
                <a:ea typeface="+mn-ea"/>
              </a:rPr>
              <a:t>Water moves from areas of low solute to areas of high solute</a:t>
            </a:r>
          </a:p>
        </p:txBody>
      </p:sp>
      <p:pic>
        <p:nvPicPr>
          <p:cNvPr id="27651" name="Picture 4" descr="http://exclusiv.enational.ro/wp-content/uploads/2013/05/deg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60258"/>
            <a:ext cx="4103688" cy="20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133600" y="6488113"/>
            <a:ext cx="701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Why do your fingers “shrivel–up” when you are in the water?</a:t>
            </a:r>
          </a:p>
        </p:txBody>
      </p:sp>
    </p:spTree>
    <p:extLst>
      <p:ext uri="{BB962C8B-B14F-4D97-AF65-F5344CB8AC3E}">
        <p14:creationId xmlns:p14="http://schemas.microsoft.com/office/powerpoint/2010/main" val="258530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195FB1-BFD7-4206-82F8-CF585CD55F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276600" y="304800"/>
            <a:ext cx="487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Facilitated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Diffusion</a:t>
            </a:r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8" name="Picture 3" descr="FG05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4" t="4675" r="35986" b="4622"/>
          <a:stretch>
            <a:fillRect/>
          </a:stretch>
        </p:blipFill>
        <p:spPr bwMode="auto">
          <a:xfrm>
            <a:off x="381000" y="304800"/>
            <a:ext cx="2362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2" name="Text Box 0"/>
          <p:cNvSpPr txBox="1">
            <a:spLocks noChangeArrowheads="1"/>
          </p:cNvSpPr>
          <p:nvPr/>
        </p:nvSpPr>
        <p:spPr bwMode="auto">
          <a:xfrm>
            <a:off x="2971800" y="1371600"/>
            <a:ext cx="5791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/>
              <a:t>*</a:t>
            </a:r>
            <a:r>
              <a:rPr lang="en-US" sz="2800" b="1" dirty="0" smtClean="0"/>
              <a:t>Is a type of passive transport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Doesn’t </a:t>
            </a:r>
            <a:r>
              <a:rPr lang="en-US" sz="2800" b="1" dirty="0"/>
              <a:t>require </a:t>
            </a:r>
            <a:r>
              <a:rPr lang="en-US" sz="2800" b="1" dirty="0" smtClean="0"/>
              <a:t>energy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Uses </a:t>
            </a:r>
            <a:r>
              <a:rPr lang="en-US" sz="2800" b="1" dirty="0"/>
              <a:t>transport proteins to move </a:t>
            </a:r>
            <a:r>
              <a:rPr lang="en-US" sz="2800" b="1" dirty="0" smtClean="0"/>
              <a:t>molecules from </a:t>
            </a:r>
            <a:r>
              <a:rPr lang="en-US" sz="2800" b="1" dirty="0" smtClean="0">
                <a:solidFill>
                  <a:srgbClr val="FF0000"/>
                </a:solidFill>
              </a:rPr>
              <a:t>high </a:t>
            </a:r>
            <a:r>
              <a:rPr lang="en-US" sz="2800" b="1" dirty="0">
                <a:solidFill>
                  <a:srgbClr val="FF0000"/>
                </a:solidFill>
              </a:rPr>
              <a:t>to low </a:t>
            </a:r>
            <a:r>
              <a:rPr lang="en-US" sz="2800" b="1" dirty="0" smtClean="0">
                <a:solidFill>
                  <a:srgbClr val="FF0000"/>
                </a:solidFill>
              </a:rPr>
              <a:t>concentration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6600" y="4182318"/>
            <a:ext cx="57150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E50810"/>
                </a:solidFill>
              </a:rPr>
              <a:t>Facilitated Diffusion-</a:t>
            </a:r>
            <a:r>
              <a:rPr lang="en-US" altLang="en-US" sz="2400" dirty="0"/>
              <a:t>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is the movement of </a:t>
            </a:r>
            <a:r>
              <a:rPr lang="en-US" sz="2400" b="1" u="sng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larger molecules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like </a:t>
            </a:r>
            <a:r>
              <a:rPr lang="en-US" sz="2400" i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through the cell membrane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  <a:sym typeface="Wingdings"/>
              </a:rPr>
              <a:t>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larger molecules must be “helped”</a:t>
            </a:r>
          </a:p>
          <a:p>
            <a:pPr>
              <a:spcBef>
                <a:spcPct val="50000"/>
              </a:spcBef>
              <a:defRPr/>
            </a:pPr>
            <a:endParaRPr lang="en-US" sz="1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/>
              <a:t>Examples: </a:t>
            </a:r>
            <a:r>
              <a:rPr lang="en-US" sz="2400" b="1" dirty="0">
                <a:solidFill>
                  <a:srgbClr val="FF0000"/>
                </a:solidFill>
              </a:rPr>
              <a:t>Glucose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amino acids </a:t>
            </a:r>
            <a:r>
              <a:rPr lang="en-US" sz="2400" dirty="0"/>
              <a:t>moving from blood into a cell.</a:t>
            </a:r>
          </a:p>
        </p:txBody>
      </p:sp>
    </p:spTree>
    <p:extLst>
      <p:ext uri="{BB962C8B-B14F-4D97-AF65-F5344CB8AC3E}">
        <p14:creationId xmlns:p14="http://schemas.microsoft.com/office/powerpoint/2010/main" val="7566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ActiveR2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28600"/>
            <a:ext cx="426720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9436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Active Transport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42672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sz="900" dirty="0" smtClean="0">
              <a:solidFill>
                <a:srgbClr val="E5081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solidFill>
                  <a:srgbClr val="E50810"/>
                </a:solidFill>
              </a:rPr>
              <a:t>Requires </a:t>
            </a:r>
            <a:r>
              <a:rPr lang="en-US" altLang="en-US" sz="3200" dirty="0">
                <a:solidFill>
                  <a:srgbClr val="E50810"/>
                </a:solidFill>
              </a:rPr>
              <a:t>Energy.</a:t>
            </a: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rgbClr val="E50810"/>
                </a:solidFill>
              </a:rPr>
              <a:t>ATP</a:t>
            </a:r>
            <a:r>
              <a:rPr lang="en-US" altLang="en-US" sz="3200" dirty="0"/>
              <a:t> (form of energy made by mitochondria).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Moves </a:t>
            </a:r>
            <a:r>
              <a:rPr lang="en-US" altLang="en-US" sz="3200" dirty="0">
                <a:solidFill>
                  <a:srgbClr val="E50810"/>
                </a:solidFill>
              </a:rPr>
              <a:t>against</a:t>
            </a:r>
            <a:r>
              <a:rPr lang="en-US" altLang="en-US" sz="3200" dirty="0"/>
              <a:t> the concentration gradient.</a:t>
            </a:r>
          </a:p>
        </p:txBody>
      </p: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609600" y="4191000"/>
            <a:ext cx="3430587" cy="2347912"/>
            <a:chOff x="2880" y="2400"/>
            <a:chExt cx="2497" cy="1671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880" y="2400"/>
              <a:ext cx="2497" cy="1671"/>
              <a:chOff x="2976" y="2400"/>
              <a:chExt cx="2497" cy="1671"/>
            </a:xfrm>
          </p:grpSpPr>
          <p:sp>
            <p:nvSpPr>
              <p:cNvPr id="10" name="Oval 26"/>
              <p:cNvSpPr>
                <a:spLocks noChangeArrowheads="1"/>
              </p:cNvSpPr>
              <p:nvPr/>
            </p:nvSpPr>
            <p:spPr bwMode="auto">
              <a:xfrm>
                <a:off x="4560" y="36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2976" y="2400"/>
                <a:ext cx="2497" cy="1671"/>
                <a:chOff x="2976" y="2400"/>
                <a:chExt cx="2497" cy="1671"/>
              </a:xfrm>
            </p:grpSpPr>
            <p:sp>
              <p:nvSpPr>
                <p:cNvPr id="12" name="Freeform 28"/>
                <p:cNvSpPr>
                  <a:spLocks/>
                </p:cNvSpPr>
                <p:nvPr/>
              </p:nvSpPr>
              <p:spPr bwMode="auto">
                <a:xfrm>
                  <a:off x="2976" y="2933"/>
                  <a:ext cx="1877" cy="827"/>
                </a:xfrm>
                <a:custGeom>
                  <a:avLst/>
                  <a:gdLst>
                    <a:gd name="T0" fmla="*/ 0 w 1877"/>
                    <a:gd name="T1" fmla="*/ 814 h 827"/>
                    <a:gd name="T2" fmla="*/ 88 w 1877"/>
                    <a:gd name="T3" fmla="*/ 781 h 827"/>
                    <a:gd name="T4" fmla="*/ 135 w 1877"/>
                    <a:gd name="T5" fmla="*/ 753 h 827"/>
                    <a:gd name="T6" fmla="*/ 183 w 1877"/>
                    <a:gd name="T7" fmla="*/ 692 h 827"/>
                    <a:gd name="T8" fmla="*/ 291 w 1877"/>
                    <a:gd name="T9" fmla="*/ 604 h 827"/>
                    <a:gd name="T10" fmla="*/ 386 w 1877"/>
                    <a:gd name="T11" fmla="*/ 482 h 827"/>
                    <a:gd name="T12" fmla="*/ 420 w 1877"/>
                    <a:gd name="T13" fmla="*/ 421 h 827"/>
                    <a:gd name="T14" fmla="*/ 434 w 1877"/>
                    <a:gd name="T15" fmla="*/ 401 h 827"/>
                    <a:gd name="T16" fmla="*/ 454 w 1877"/>
                    <a:gd name="T17" fmla="*/ 340 h 827"/>
                    <a:gd name="T18" fmla="*/ 481 w 1877"/>
                    <a:gd name="T19" fmla="*/ 299 h 827"/>
                    <a:gd name="T20" fmla="*/ 495 w 1877"/>
                    <a:gd name="T21" fmla="*/ 279 h 827"/>
                    <a:gd name="T22" fmla="*/ 583 w 1877"/>
                    <a:gd name="T23" fmla="*/ 150 h 827"/>
                    <a:gd name="T24" fmla="*/ 678 w 1877"/>
                    <a:gd name="T25" fmla="*/ 69 h 827"/>
                    <a:gd name="T26" fmla="*/ 718 w 1877"/>
                    <a:gd name="T27" fmla="*/ 35 h 827"/>
                    <a:gd name="T28" fmla="*/ 759 w 1877"/>
                    <a:gd name="T29" fmla="*/ 22 h 827"/>
                    <a:gd name="T30" fmla="*/ 799 w 1877"/>
                    <a:gd name="T31" fmla="*/ 8 h 827"/>
                    <a:gd name="T32" fmla="*/ 1003 w 1877"/>
                    <a:gd name="T33" fmla="*/ 55 h 827"/>
                    <a:gd name="T34" fmla="*/ 1057 w 1877"/>
                    <a:gd name="T35" fmla="*/ 123 h 827"/>
                    <a:gd name="T36" fmla="*/ 1091 w 1877"/>
                    <a:gd name="T37" fmla="*/ 184 h 827"/>
                    <a:gd name="T38" fmla="*/ 1132 w 1877"/>
                    <a:gd name="T39" fmla="*/ 245 h 827"/>
                    <a:gd name="T40" fmla="*/ 1159 w 1877"/>
                    <a:gd name="T41" fmla="*/ 306 h 827"/>
                    <a:gd name="T42" fmla="*/ 1199 w 1877"/>
                    <a:gd name="T43" fmla="*/ 381 h 827"/>
                    <a:gd name="T44" fmla="*/ 1226 w 1877"/>
                    <a:gd name="T45" fmla="*/ 462 h 827"/>
                    <a:gd name="T46" fmla="*/ 1254 w 1877"/>
                    <a:gd name="T47" fmla="*/ 503 h 827"/>
                    <a:gd name="T48" fmla="*/ 1308 w 1877"/>
                    <a:gd name="T49" fmla="*/ 645 h 827"/>
                    <a:gd name="T50" fmla="*/ 1355 w 1877"/>
                    <a:gd name="T51" fmla="*/ 706 h 827"/>
                    <a:gd name="T52" fmla="*/ 1375 w 1877"/>
                    <a:gd name="T53" fmla="*/ 747 h 827"/>
                    <a:gd name="T54" fmla="*/ 1450 w 1877"/>
                    <a:gd name="T55" fmla="*/ 767 h 827"/>
                    <a:gd name="T56" fmla="*/ 1619 w 1877"/>
                    <a:gd name="T57" fmla="*/ 808 h 827"/>
                    <a:gd name="T58" fmla="*/ 1877 w 1877"/>
                    <a:gd name="T59" fmla="*/ 814 h 82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877"/>
                    <a:gd name="T91" fmla="*/ 0 h 827"/>
                    <a:gd name="T92" fmla="*/ 1877 w 1877"/>
                    <a:gd name="T93" fmla="*/ 827 h 82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877" h="827">
                      <a:moveTo>
                        <a:pt x="0" y="814"/>
                      </a:moveTo>
                      <a:cubicBezTo>
                        <a:pt x="29" y="805"/>
                        <a:pt x="62" y="798"/>
                        <a:pt x="88" y="781"/>
                      </a:cubicBezTo>
                      <a:cubicBezTo>
                        <a:pt x="138" y="750"/>
                        <a:pt x="94" y="768"/>
                        <a:pt x="135" y="753"/>
                      </a:cubicBezTo>
                      <a:cubicBezTo>
                        <a:pt x="157" y="732"/>
                        <a:pt x="160" y="711"/>
                        <a:pt x="183" y="692"/>
                      </a:cubicBezTo>
                      <a:cubicBezTo>
                        <a:pt x="219" y="662"/>
                        <a:pt x="262" y="647"/>
                        <a:pt x="291" y="604"/>
                      </a:cubicBezTo>
                      <a:cubicBezTo>
                        <a:pt x="321" y="560"/>
                        <a:pt x="350" y="520"/>
                        <a:pt x="386" y="482"/>
                      </a:cubicBezTo>
                      <a:cubicBezTo>
                        <a:pt x="398" y="447"/>
                        <a:pt x="390" y="466"/>
                        <a:pt x="420" y="421"/>
                      </a:cubicBezTo>
                      <a:cubicBezTo>
                        <a:pt x="425" y="414"/>
                        <a:pt x="434" y="401"/>
                        <a:pt x="434" y="401"/>
                      </a:cubicBezTo>
                      <a:cubicBezTo>
                        <a:pt x="449" y="353"/>
                        <a:pt x="442" y="374"/>
                        <a:pt x="454" y="340"/>
                      </a:cubicBezTo>
                      <a:cubicBezTo>
                        <a:pt x="459" y="325"/>
                        <a:pt x="472" y="313"/>
                        <a:pt x="481" y="299"/>
                      </a:cubicBezTo>
                      <a:cubicBezTo>
                        <a:pt x="486" y="292"/>
                        <a:pt x="495" y="279"/>
                        <a:pt x="495" y="279"/>
                      </a:cubicBezTo>
                      <a:cubicBezTo>
                        <a:pt x="509" y="235"/>
                        <a:pt x="537" y="165"/>
                        <a:pt x="583" y="150"/>
                      </a:cubicBezTo>
                      <a:cubicBezTo>
                        <a:pt x="605" y="117"/>
                        <a:pt x="647" y="95"/>
                        <a:pt x="678" y="69"/>
                      </a:cubicBezTo>
                      <a:cubicBezTo>
                        <a:pt x="694" y="56"/>
                        <a:pt x="699" y="43"/>
                        <a:pt x="718" y="35"/>
                      </a:cubicBezTo>
                      <a:cubicBezTo>
                        <a:pt x="731" y="29"/>
                        <a:pt x="745" y="26"/>
                        <a:pt x="759" y="22"/>
                      </a:cubicBezTo>
                      <a:cubicBezTo>
                        <a:pt x="772" y="18"/>
                        <a:pt x="799" y="8"/>
                        <a:pt x="799" y="8"/>
                      </a:cubicBezTo>
                      <a:cubicBezTo>
                        <a:pt x="954" y="16"/>
                        <a:pt x="914" y="0"/>
                        <a:pt x="1003" y="55"/>
                      </a:cubicBezTo>
                      <a:cubicBezTo>
                        <a:pt x="1042" y="111"/>
                        <a:pt x="1023" y="89"/>
                        <a:pt x="1057" y="123"/>
                      </a:cubicBezTo>
                      <a:cubicBezTo>
                        <a:pt x="1064" y="145"/>
                        <a:pt x="1091" y="184"/>
                        <a:pt x="1091" y="184"/>
                      </a:cubicBezTo>
                      <a:cubicBezTo>
                        <a:pt x="1100" y="212"/>
                        <a:pt x="1111" y="225"/>
                        <a:pt x="1132" y="245"/>
                      </a:cubicBezTo>
                      <a:cubicBezTo>
                        <a:pt x="1147" y="294"/>
                        <a:pt x="1137" y="274"/>
                        <a:pt x="1159" y="306"/>
                      </a:cubicBezTo>
                      <a:cubicBezTo>
                        <a:pt x="1168" y="335"/>
                        <a:pt x="1181" y="356"/>
                        <a:pt x="1199" y="381"/>
                      </a:cubicBezTo>
                      <a:cubicBezTo>
                        <a:pt x="1207" y="403"/>
                        <a:pt x="1214" y="440"/>
                        <a:pt x="1226" y="462"/>
                      </a:cubicBezTo>
                      <a:cubicBezTo>
                        <a:pt x="1234" y="476"/>
                        <a:pt x="1254" y="503"/>
                        <a:pt x="1254" y="503"/>
                      </a:cubicBezTo>
                      <a:cubicBezTo>
                        <a:pt x="1269" y="553"/>
                        <a:pt x="1291" y="596"/>
                        <a:pt x="1308" y="645"/>
                      </a:cubicBezTo>
                      <a:cubicBezTo>
                        <a:pt x="1316" y="669"/>
                        <a:pt x="1355" y="706"/>
                        <a:pt x="1355" y="706"/>
                      </a:cubicBezTo>
                      <a:cubicBezTo>
                        <a:pt x="1358" y="715"/>
                        <a:pt x="1366" y="742"/>
                        <a:pt x="1375" y="747"/>
                      </a:cubicBezTo>
                      <a:cubicBezTo>
                        <a:pt x="1458" y="795"/>
                        <a:pt x="1354" y="700"/>
                        <a:pt x="1450" y="767"/>
                      </a:cubicBezTo>
                      <a:cubicBezTo>
                        <a:pt x="1502" y="803"/>
                        <a:pt x="1557" y="803"/>
                        <a:pt x="1619" y="808"/>
                      </a:cubicBezTo>
                      <a:cubicBezTo>
                        <a:pt x="1727" y="827"/>
                        <a:pt x="1641" y="814"/>
                        <a:pt x="1877" y="81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Oval 29"/>
                <p:cNvSpPr>
                  <a:spLocks noChangeArrowheads="1"/>
                </p:cNvSpPr>
                <p:nvPr/>
              </p:nvSpPr>
              <p:spPr bwMode="auto">
                <a:xfrm>
                  <a:off x="4417" y="36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" name="Oval 30"/>
                <p:cNvSpPr>
                  <a:spLocks noChangeArrowheads="1"/>
                </p:cNvSpPr>
                <p:nvPr/>
              </p:nvSpPr>
              <p:spPr bwMode="auto">
                <a:xfrm>
                  <a:off x="4513" y="3264"/>
                  <a:ext cx="96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9" y="3408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32"/>
                <p:cNvSpPr>
                  <a:spLocks noChangeShapeType="1"/>
                </p:cNvSpPr>
                <p:nvPr/>
              </p:nvSpPr>
              <p:spPr bwMode="auto">
                <a:xfrm>
                  <a:off x="4561" y="34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465" y="36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34"/>
                <p:cNvSpPr>
                  <a:spLocks noChangeShapeType="1"/>
                </p:cNvSpPr>
                <p:nvPr/>
              </p:nvSpPr>
              <p:spPr bwMode="auto">
                <a:xfrm>
                  <a:off x="4561" y="3600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61" y="3408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4033" y="2880"/>
                  <a:ext cx="336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41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3985" y="3312"/>
                  <a:ext cx="336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475" y="3105"/>
                  <a:ext cx="610" cy="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 smtClean="0"/>
                    <a:t>High </a:t>
                  </a:r>
                  <a:endParaRPr lang="en-US" altLang="en-US" dirty="0"/>
                </a:p>
              </p:txBody>
            </p:sp>
            <p:sp>
              <p:nvSpPr>
                <p:cNvPr id="2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17" y="384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low</a:t>
                  </a:r>
                </a:p>
              </p:txBody>
            </p:sp>
            <p:sp>
              <p:nvSpPr>
                <p:cNvPr id="25" name="AutoShape 41"/>
                <p:cNvSpPr>
                  <a:spLocks noChangeArrowheads="1"/>
                </p:cNvSpPr>
                <p:nvPr/>
              </p:nvSpPr>
              <p:spPr bwMode="auto">
                <a:xfrm>
                  <a:off x="4513" y="2400"/>
                  <a:ext cx="960" cy="816"/>
                </a:xfrm>
                <a:prstGeom prst="wedgeEllipseCallout">
                  <a:avLst>
                    <a:gd name="adj1" fmla="val -34375"/>
                    <a:gd name="adj2" fmla="val 6531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600" dirty="0"/>
                    <a:t>This is </a:t>
                  </a:r>
                  <a:r>
                    <a:rPr lang="en-US" altLang="en-US" sz="1600" dirty="0" smtClean="0"/>
                    <a:t>going to be </a:t>
                  </a:r>
                  <a:r>
                    <a:rPr lang="en-US" altLang="en-US" sz="1600" dirty="0"/>
                    <a:t>hard work!!</a:t>
                  </a:r>
                </a:p>
              </p:txBody>
            </p:sp>
          </p:grpSp>
        </p:grpSp>
        <p:sp>
          <p:nvSpPr>
            <p:cNvPr id="8" name="Oval 78"/>
            <p:cNvSpPr>
              <a:spLocks noChangeArrowheads="1"/>
            </p:cNvSpPr>
            <p:nvPr/>
          </p:nvSpPr>
          <p:spPr bwMode="auto">
            <a:xfrm>
              <a:off x="451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79"/>
            <p:cNvSpPr>
              <a:spLocks noChangeArrowheads="1"/>
            </p:cNvSpPr>
            <p:nvPr/>
          </p:nvSpPr>
          <p:spPr bwMode="auto">
            <a:xfrm>
              <a:off x="4368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078259"/>
      </p:ext>
    </p:extLst>
  </p:cSld>
  <p:clrMapOvr>
    <a:masterClrMapping/>
  </p:clrMapOvr>
  <p:transition xmlns:p14="http://schemas.microsoft.com/office/powerpoint/2010/main">
    <p:sndAc>
      <p:stSnd>
        <p:snd r:embed="rId3" name="voltage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 Potassium Pump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676400"/>
            <a:ext cx="4716746" cy="37211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066800"/>
            <a:ext cx="3886200" cy="617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What I need to know</a:t>
            </a:r>
          </a:p>
          <a:p>
            <a:r>
              <a:rPr lang="en-US" sz="2800" dirty="0" smtClean="0"/>
              <a:t>Active </a:t>
            </a:r>
            <a:r>
              <a:rPr lang="en-US" sz="2800" dirty="0"/>
              <a:t>transport goes AGAINST the concentration gradient</a:t>
            </a:r>
          </a:p>
          <a:p>
            <a:endParaRPr lang="en-US" sz="100" dirty="0"/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800" dirty="0" smtClean="0"/>
              <a:t>Low </a:t>
            </a:r>
            <a:r>
              <a:rPr lang="en-US" sz="2800" dirty="0"/>
              <a:t>solute concentration to high solute </a:t>
            </a:r>
            <a:r>
              <a:rPr lang="en-US" sz="2800" dirty="0" smtClean="0"/>
              <a:t>concentration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altLang="en-US" sz="2400" b="1" dirty="0"/>
              <a:t>The cell uses energy (ATP) to actively transport Na</a:t>
            </a:r>
            <a:r>
              <a:rPr lang="en-US" altLang="en-US" sz="2400" b="1" baseline="30000" dirty="0"/>
              <a:t>+</a:t>
            </a:r>
            <a:r>
              <a:rPr lang="en-US" altLang="en-US" sz="2400" b="1" dirty="0"/>
              <a:t> out of the cell and K</a:t>
            </a:r>
            <a:r>
              <a:rPr lang="en-US" altLang="en-US" sz="2400" b="1" baseline="30000" dirty="0"/>
              <a:t>+</a:t>
            </a:r>
            <a:r>
              <a:rPr lang="en-US" altLang="en-US" sz="2400" b="1" dirty="0"/>
              <a:t> into the cell against the concentration gradient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6400" y="5638800"/>
            <a:ext cx="4953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https://www.youtube.com/watch?v=P-</a:t>
            </a:r>
            <a:r>
              <a:rPr lang="en-US" sz="2400" dirty="0" smtClean="0">
                <a:hlinkClick r:id="rId3"/>
              </a:rPr>
              <a:t>imDC1txWw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484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endocytosis and exocyt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5471932" cy="3543300"/>
          </a:xfrm>
          <a:prstGeom prst="rect">
            <a:avLst/>
          </a:prstGeom>
          <a:noFill/>
        </p:spPr>
      </p:pic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791200" y="2667000"/>
            <a:ext cx="3124200" cy="3505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Food is moved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into the cell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by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Endo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Wastes are moved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out of the cell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by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cytosis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157087"/>
            <a:ext cx="85344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Endocytosis and Exocytosis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is the mechanism by which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very large molecules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(such as food and wastes) get into and out of the cell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800" dirty="0">
              <a:latin typeface="Calibri" pitchFamily="34" charset="0"/>
              <a:cs typeface="Arial" pitchFamily="34" charset="0"/>
            </a:endParaRP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**ENERGY IS REQUIRED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4876800" cy="457200"/>
          </a:xfrm>
        </p:spPr>
        <p:txBody>
          <a:bodyPr>
            <a:noAutofit/>
          </a:bodyPr>
          <a:lstStyle/>
          <a:p>
            <a:r>
              <a:rPr lang="en-US" altLang="en-US" dirty="0"/>
              <a:t>Endocytosis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52400" y="1295400"/>
            <a:ext cx="4267200" cy="4800600"/>
          </a:xfrm>
        </p:spPr>
        <p:txBody>
          <a:bodyPr>
            <a:normAutofit fontScale="40000" lnSpcReduction="20000"/>
          </a:bodyPr>
          <a:lstStyle/>
          <a:p>
            <a:pPr>
              <a:buFontTx/>
              <a:buNone/>
            </a:pPr>
            <a:r>
              <a:rPr lang="en-US" altLang="en-US" sz="7000" dirty="0"/>
              <a:t>Transporting material </a:t>
            </a:r>
            <a:r>
              <a:rPr lang="en-US" altLang="en-US" sz="7000" dirty="0">
                <a:solidFill>
                  <a:srgbClr val="E50810"/>
                </a:solidFill>
              </a:rPr>
              <a:t>into</a:t>
            </a:r>
            <a:r>
              <a:rPr lang="en-US" altLang="en-US" sz="7000" dirty="0"/>
              <a:t> a cell by the in </a:t>
            </a:r>
            <a:r>
              <a:rPr lang="en-US" altLang="en-US" sz="7000" dirty="0">
                <a:solidFill>
                  <a:srgbClr val="E50810"/>
                </a:solidFill>
              </a:rPr>
              <a:t>folding of a membrane</a:t>
            </a:r>
            <a:r>
              <a:rPr lang="en-US" altLang="en-US" sz="7000" dirty="0" smtClean="0"/>
              <a:t>.</a:t>
            </a:r>
          </a:p>
          <a:p>
            <a:pPr>
              <a:buFontTx/>
              <a:buNone/>
            </a:pPr>
            <a:endParaRPr lang="en-US" altLang="en-US" sz="5100" dirty="0" smtClean="0"/>
          </a:p>
          <a:p>
            <a:pPr>
              <a:buFontTx/>
              <a:buNone/>
            </a:pPr>
            <a:endParaRPr lang="en-US" altLang="en-US" sz="5100" dirty="0"/>
          </a:p>
          <a:p>
            <a:pPr>
              <a:buFontTx/>
              <a:buNone/>
            </a:pPr>
            <a:r>
              <a:rPr lang="en-US" altLang="en-US" sz="8000" dirty="0" smtClean="0"/>
              <a:t>Think </a:t>
            </a:r>
            <a:r>
              <a:rPr lang="en-US" altLang="en-US" sz="8000" u="sng" dirty="0" err="1" smtClean="0">
                <a:solidFill>
                  <a:srgbClr val="FF0000"/>
                </a:solidFill>
              </a:rPr>
              <a:t>endo</a:t>
            </a:r>
            <a:r>
              <a:rPr lang="en-US" altLang="en-US" sz="8000" dirty="0" smtClean="0"/>
              <a:t>-</a:t>
            </a:r>
          </a:p>
          <a:p>
            <a:pPr>
              <a:buFontTx/>
              <a:buNone/>
            </a:pPr>
            <a:r>
              <a:rPr lang="en-US" altLang="en-US" sz="8000" dirty="0" smtClean="0"/>
              <a:t>Think </a:t>
            </a:r>
            <a:r>
              <a:rPr lang="en-US" altLang="en-US" sz="8000" b="1" u="sng" dirty="0" smtClean="0">
                <a:solidFill>
                  <a:srgbClr val="FF0000"/>
                </a:solidFill>
              </a:rPr>
              <a:t>enter</a:t>
            </a:r>
          </a:p>
          <a:p>
            <a:pPr>
              <a:buFontTx/>
              <a:buNone/>
            </a:pPr>
            <a:endParaRPr lang="en-US" altLang="en-US" sz="5100" b="1" u="sng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sz="5100" b="1" u="sng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sz="5100" b="1" u="sng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en-US" sz="7000" dirty="0" smtClean="0">
                <a:solidFill>
                  <a:srgbClr val="000000"/>
                </a:solidFill>
              </a:rPr>
              <a:t>To take </a:t>
            </a:r>
            <a:r>
              <a:rPr lang="en-US" altLang="en-US" sz="7000" b="1" dirty="0" smtClean="0">
                <a:solidFill>
                  <a:srgbClr val="000000"/>
                </a:solidFill>
              </a:rPr>
              <a:t>inside</a:t>
            </a:r>
            <a:r>
              <a:rPr lang="en-US" altLang="en-US" sz="7000" dirty="0" smtClean="0">
                <a:solidFill>
                  <a:srgbClr val="000000"/>
                </a:solidFill>
              </a:rPr>
              <a:t> of the cell</a:t>
            </a:r>
          </a:p>
          <a:p>
            <a:pPr>
              <a:buFontTx/>
              <a:buNone/>
            </a:pPr>
            <a:endParaRPr lang="en-US" altLang="en-US" sz="3600" dirty="0"/>
          </a:p>
          <a:p>
            <a:pPr>
              <a:buFontTx/>
              <a:buNone/>
            </a:pPr>
            <a:endParaRPr lang="en-US" altLang="en-US" sz="3600" dirty="0"/>
          </a:p>
        </p:txBody>
      </p:sp>
      <p:pic>
        <p:nvPicPr>
          <p:cNvPr id="33800" name="Picture 8" descr="endoc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3007" y="1371600"/>
            <a:ext cx="3490993" cy="194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2" name="Picture 10" descr="endocytosissma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8826" y="3733800"/>
            <a:ext cx="3410373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2514600"/>
            <a:ext cx="2823825" cy="18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9748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834</Words>
  <Application>Microsoft Macintosh PowerPoint</Application>
  <PresentationFormat>On-screen Show (4:3)</PresentationFormat>
  <Paragraphs>119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Diffusion </vt:lpstr>
      <vt:lpstr>Osmosis</vt:lpstr>
      <vt:lpstr>PowerPoint Presentation</vt:lpstr>
      <vt:lpstr>Active Transport</vt:lpstr>
      <vt:lpstr>Sodium Potassium Pump</vt:lpstr>
      <vt:lpstr>PowerPoint Presentation</vt:lpstr>
      <vt:lpstr>Endocytosis</vt:lpstr>
      <vt:lpstr>2 Types of Endocytosis</vt:lpstr>
      <vt:lpstr>Endocytosis</vt:lpstr>
      <vt:lpstr>Exocytosis</vt:lpstr>
      <vt:lpstr>PowerPoint Presentation</vt:lpstr>
      <vt:lpstr>Page 19:  Molecule Transport Foldable Instructions</vt:lpstr>
      <vt:lpstr>Molecule Transport Foldable</vt:lpstr>
      <vt:lpstr>*What you must include inside and outside of EACH Fold*</vt:lpstr>
      <vt:lpstr>*What you must include inside and outside of EACH Fold*</vt:lpstr>
      <vt:lpstr>On the very back of foldable…</vt:lpstr>
      <vt:lpstr>PowerPoint Presentation</vt:lpstr>
    </vt:vector>
  </TitlesOfParts>
  <Company>Birdville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Molecule Transport Foldable Instructions</dc:title>
  <dc:creator>TIMS</dc:creator>
  <cp:lastModifiedBy>Emily Klein</cp:lastModifiedBy>
  <cp:revision>15</cp:revision>
  <cp:lastPrinted>2017-09-11T13:00:21Z</cp:lastPrinted>
  <dcterms:created xsi:type="dcterms:W3CDTF">2014-09-25T20:02:28Z</dcterms:created>
  <dcterms:modified xsi:type="dcterms:W3CDTF">2017-09-12T13:11:16Z</dcterms:modified>
</cp:coreProperties>
</file>