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notesMasterIdLst>
    <p:notesMasterId r:id="rId57"/>
  </p:notesMasterIdLst>
  <p:sldIdLst>
    <p:sldId id="256" r:id="rId8"/>
    <p:sldId id="257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6" r:id="rId43"/>
    <p:sldId id="307" r:id="rId44"/>
    <p:sldId id="308" r:id="rId45"/>
    <p:sldId id="310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6586F30-D265-445E-A48B-692F03DBE3A1}">
  <a:tblStyle styleId="{16586F30-D265-445E-A48B-692F03DBE3A1}" styleName="Table_0"/>
  <a:tblStyle styleId="{27C843E0-AE0C-4999-886D-EF15263F804E}" styleName="Table_1"/>
  <a:tblStyle styleId="{761E7D16-237B-4F59-B23B-CC96B35A7C4D}" styleName="Table_2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2004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4008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2840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2" name="Shape 47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9" name="Shape 56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9" name="Shape 57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3" name="Shape 60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8" name="Shape 6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5" name="Shape 62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3" name="Shape 63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1" name="Shape 6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9" name="Shape 64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7" name="Shape 65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5" name="Shape 66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3" name="Shape 67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1" name="Shape 68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indent="-55562" algn="l" rtl="0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Font typeface="Noto Symbol"/>
              <a:buChar char="⚫"/>
              <a:defRPr/>
            </a:lvl4pPr>
            <a:lvl5pPr marL="1296988" indent="-65087" algn="l" rtl="0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Font typeface="Noto Symbol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099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909"/>
              </a:lnSpc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406963"/>
            <a:ext cx="3809999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indent="-7619" rtl="0">
              <a:lnSpc>
                <a:spcPct val="100000"/>
              </a:lnSpc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buFont typeface="Cabin"/>
              <a:buNone/>
              <a:defRPr/>
            </a:lvl2pPr>
            <a:lvl3pPr rtl="0">
              <a:spcBef>
                <a:spcPts val="0"/>
              </a:spcBef>
              <a:buFont typeface="Cabin"/>
              <a:buNone/>
              <a:defRPr/>
            </a:lvl3pPr>
            <a:lvl4pPr rtl="0">
              <a:spcBef>
                <a:spcPts val="0"/>
              </a:spcBef>
              <a:buFont typeface="Cabin"/>
              <a:buNone/>
              <a:defRPr/>
            </a:lvl4pPr>
            <a:lvl5pPr rtl="0">
              <a:spcBef>
                <a:spcPts val="0"/>
              </a:spcBef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399" cy="399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1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599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rgbClr val="6BC808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114285"/>
              </a:lnSpc>
              <a:spcBef>
                <a:spcPts val="0"/>
              </a:spcBef>
              <a:buClr>
                <a:srgbClr val="777777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2784474" y="98425"/>
            <a:ext cx="4800600" cy="7499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indent="-55562" algn="l" rtl="0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Font typeface="Noto Symbol"/>
              <a:buChar char="⚫"/>
              <a:defRPr/>
            </a:lvl4pPr>
            <a:lvl5pPr marL="1296988" indent="-65087" algn="l" rtl="0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Font typeface="Noto Symbol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276087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indent="-55562" algn="l" rtl="0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Font typeface="Noto Symbol"/>
              <a:buChar char="⚫"/>
              <a:defRPr/>
            </a:lvl4pPr>
            <a:lvl5pPr marL="1296988" indent="-65087" algn="l" rtl="0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Font typeface="Noto Symbol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1432559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marR="0" indent="-203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Font typeface="Noto Symbo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578391" y="2600325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12500"/>
              </a:lnSpc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578391" y="1066800"/>
            <a:ext cx="6400799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" indent="-5588" rtl="0">
              <a:lnSpc>
                <a:spcPct val="115000"/>
              </a:lnSpc>
              <a:spcBef>
                <a:spcPts val="0"/>
              </a:spcBef>
              <a:buClr>
                <a:srgbClr val="312116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51603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indent="-507" algn="l" rtl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buFont typeface="Cabin"/>
              <a:buNone/>
              <a:defRPr/>
            </a:lvl2pPr>
            <a:lvl3pPr rtl="0">
              <a:spcBef>
                <a:spcPts val="0"/>
              </a:spcBef>
              <a:buFont typeface="Cabin"/>
              <a:buNone/>
              <a:defRPr/>
            </a:lvl3pPr>
            <a:lvl4pPr rtl="0">
              <a:spcBef>
                <a:spcPts val="0"/>
              </a:spcBef>
              <a:buFont typeface="Cabin"/>
              <a:buNone/>
              <a:defRPr/>
            </a:lvl4pPr>
            <a:lvl5pPr rtl="0">
              <a:spcBef>
                <a:spcPts val="0"/>
              </a:spcBef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63439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indent="-507" algn="l" rtl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buFont typeface="Cabin"/>
              <a:buNone/>
              <a:defRPr/>
            </a:lvl2pPr>
            <a:lvl3pPr rtl="0">
              <a:spcBef>
                <a:spcPts val="0"/>
              </a:spcBef>
              <a:buFont typeface="Cabin"/>
              <a:buNone/>
              <a:defRPr/>
            </a:lvl3pPr>
            <a:lvl4pPr rtl="0">
              <a:spcBef>
                <a:spcPts val="0"/>
              </a:spcBef>
              <a:buFont typeface="Cabin"/>
              <a:buNone/>
              <a:defRPr/>
            </a:lvl4pPr>
            <a:lvl5pPr rtl="0">
              <a:spcBef>
                <a:spcPts val="0"/>
              </a:spcBef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indent="-278892" rtl="0">
              <a:lnSpc>
                <a:spcPct val="100000"/>
              </a:lnSpc>
              <a:spcBef>
                <a:spcPts val="700"/>
              </a:spcBef>
              <a:defRPr/>
            </a:lvl1pPr>
            <a:lvl2pPr rtl="0">
              <a:lnSpc>
                <a:spcPct val="100000"/>
              </a:lnSpc>
              <a:spcBef>
                <a:spcPts val="700"/>
              </a:spcBef>
              <a:defRPr/>
            </a:lvl2pPr>
            <a:lvl3pPr rtl="0">
              <a:lnSpc>
                <a:spcPct val="100000"/>
              </a:lnSpc>
              <a:spcBef>
                <a:spcPts val="700"/>
              </a:spcBef>
              <a:defRPr/>
            </a:lvl3pPr>
            <a:lvl4pPr rtl="0">
              <a:lnSpc>
                <a:spcPct val="100000"/>
              </a:lnSpc>
              <a:spcBef>
                <a:spcPts val="700"/>
              </a:spcBef>
              <a:defRPr/>
            </a:lvl4pPr>
            <a:lvl5pPr rtl="0">
              <a:lnSpc>
                <a:spcPct val="100000"/>
              </a:lnSpc>
              <a:spcBef>
                <a:spcPts val="7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663439" y="969336"/>
            <a:ext cx="4023360" cy="4114800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indent="-278892" rtl="0">
              <a:lnSpc>
                <a:spcPct val="100000"/>
              </a:lnSpc>
              <a:spcBef>
                <a:spcPts val="700"/>
              </a:spcBef>
              <a:defRPr/>
            </a:lvl1pPr>
            <a:lvl2pPr rtl="0">
              <a:lnSpc>
                <a:spcPct val="100000"/>
              </a:lnSpc>
              <a:spcBef>
                <a:spcPts val="700"/>
              </a:spcBef>
              <a:defRPr/>
            </a:lvl2pPr>
            <a:lvl3pPr rtl="0">
              <a:lnSpc>
                <a:spcPct val="100000"/>
              </a:lnSpc>
              <a:spcBef>
                <a:spcPts val="700"/>
              </a:spcBef>
              <a:defRPr/>
            </a:lvl3pPr>
            <a:lvl4pPr rtl="0">
              <a:lnSpc>
                <a:spcPct val="100000"/>
              </a:lnSpc>
              <a:spcBef>
                <a:spcPts val="700"/>
              </a:spcBef>
              <a:defRPr/>
            </a:lvl4pPr>
            <a:lvl5pPr rtl="0">
              <a:lnSpc>
                <a:spcPct val="100000"/>
              </a:lnSpc>
              <a:spcBef>
                <a:spcPts val="7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Relationship Id="rId3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Relationship Id="rId3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Relationship Id="rId3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815975" y="-815975"/>
            <a:ext cx="1638299" cy="1638299"/>
          </a:xfrm>
          <a:custGeom>
            <a:avLst/>
            <a:gdLst/>
            <a:ahLst/>
            <a:cxnLst/>
            <a:rect l="0" t="0" r="0" b="0"/>
            <a:pathLst>
              <a:path w="1638300" h="1638300" extrusionOk="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lnTo>
                  <a:pt x="819150" y="819150"/>
                </a:lnTo>
                <a:close/>
              </a:path>
            </a:pathLst>
          </a:custGeom>
          <a:solidFill>
            <a:srgbClr val="EEFFE4">
              <a:alpha val="32549"/>
            </a:srgbClr>
          </a:solidFill>
          <a:ln w="9525" cap="rnd">
            <a:solidFill>
              <a:srgbClr val="7EE90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CFFFA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12" name="Shape 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3" name="Shape 13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marR="0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marR="0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marR="0" indent="-55562" algn="l" rtl="0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Font typeface="Noto Symbol"/>
              <a:buChar char="⚫"/>
              <a:defRPr/>
            </a:lvl4pPr>
            <a:lvl5pPr marL="1296988" marR="0" indent="-65087" algn="l" rtl="0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Font typeface="Noto Symbol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-815975" y="-815975"/>
            <a:ext cx="1638299" cy="1638299"/>
          </a:xfrm>
          <a:custGeom>
            <a:avLst/>
            <a:gdLst/>
            <a:ahLst/>
            <a:cxnLst/>
            <a:rect l="0" t="0" r="0" b="0"/>
            <a:pathLst>
              <a:path w="1638300" h="1638300" extrusionOk="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lnTo>
                  <a:pt x="819150" y="819150"/>
                </a:lnTo>
                <a:close/>
              </a:path>
            </a:pathLst>
          </a:custGeom>
          <a:solidFill>
            <a:srgbClr val="EEFFE4">
              <a:alpha val="32549"/>
            </a:srgbClr>
          </a:solidFill>
          <a:ln w="9525" cap="rnd">
            <a:solidFill>
              <a:srgbClr val="7EE90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CFFFA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Shape 54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55" name="Shape 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56" name="Shape 56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Shape 57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Shape 59"/>
          <p:cNvGrpSpPr/>
          <p:nvPr/>
        </p:nvGrpSpPr>
        <p:grpSpPr>
          <a:xfrm>
            <a:off x="914400" y="1408112"/>
            <a:ext cx="231775" cy="225425"/>
            <a:chOff x="914400" y="1408112"/>
            <a:chExt cx="231775" cy="225425"/>
          </a:xfrm>
        </p:grpSpPr>
        <p:pic>
          <p:nvPicPr>
            <p:cNvPr id="60" name="Shape 6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4400" y="1408112"/>
              <a:ext cx="231775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61" name="Shape 61"/>
            <p:cNvSpPr txBox="1"/>
            <p:nvPr/>
          </p:nvSpPr>
          <p:spPr>
            <a:xfrm>
              <a:off x="952500" y="1444625"/>
              <a:ext cx="149225" cy="1492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1157287" y="1344612"/>
            <a:ext cx="63500" cy="65086"/>
          </a:xfrm>
          <a:prstGeom prst="ellipse">
            <a:avLst/>
          </a:prstGeom>
          <a:noFill/>
          <a:ln w="12700" cap="rnd">
            <a:solidFill>
              <a:srgbClr val="D38E27">
                <a:alpha val="5960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marR="0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marR="0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marR="0" indent="-55562" algn="l" rtl="0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Font typeface="Noto Symbol"/>
              <a:buChar char="⚫"/>
              <a:defRPr/>
            </a:lvl4pPr>
            <a:lvl5pPr marL="1296988" marR="0" indent="-65087" algn="l" rtl="0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Font typeface="Noto Symbol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2286000" y="0"/>
            <a:ext cx="761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2163761" y="2809875"/>
            <a:ext cx="231775" cy="225425"/>
            <a:chOff x="2163761" y="2809875"/>
            <a:chExt cx="231775" cy="225425"/>
          </a:xfrm>
        </p:grpSpPr>
        <p:pic>
          <p:nvPicPr>
            <p:cNvPr id="78" name="Shape 7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63761" y="2809875"/>
              <a:ext cx="231775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79" name="Shape 79"/>
            <p:cNvSpPr txBox="1"/>
            <p:nvPr/>
          </p:nvSpPr>
          <p:spPr>
            <a:xfrm>
              <a:off x="2203450" y="2844800"/>
              <a:ext cx="147636" cy="1492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Shape 80"/>
          <p:cNvSpPr/>
          <p:nvPr/>
        </p:nvSpPr>
        <p:spPr>
          <a:xfrm>
            <a:off x="2408236" y="2746375"/>
            <a:ext cx="63500" cy="63500"/>
          </a:xfrm>
          <a:prstGeom prst="ellipse">
            <a:avLst/>
          </a:prstGeom>
          <a:noFill/>
          <a:ln w="12700" cap="rnd">
            <a:solidFill>
              <a:srgbClr val="D38E27">
                <a:alpha val="5960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marR="0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marR="0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marR="0" indent="-55562" algn="l" rtl="0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Font typeface="Noto Symbol"/>
              <a:buChar char="⚫"/>
              <a:defRPr/>
            </a:lvl4pPr>
            <a:lvl5pPr marL="1296988" marR="0" indent="-65087" algn="l" rtl="0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Font typeface="Noto Symbol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marR="0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marR="0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marR="0" indent="-55562" algn="l" rtl="0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Font typeface="Noto Symbol"/>
              <a:buChar char="⚫"/>
              <a:defRPr/>
            </a:lvl4pPr>
            <a:lvl5pPr marL="1296988" marR="0" indent="-65087" algn="l" rtl="0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Font typeface="Noto Symbol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1014412" y="0"/>
            <a:ext cx="812958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marR="0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marR="0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marR="0" indent="-55562" algn="l" rtl="0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Font typeface="Noto Symbol"/>
              <a:buChar char="⚫"/>
              <a:defRPr/>
            </a:lvl4pPr>
            <a:lvl5pPr marL="1296988" marR="0" indent="-65087" algn="l" rtl="0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Font typeface="Noto Symbol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marR="0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marR="0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marR="0" indent="-55562" algn="l" rtl="0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Font typeface="Noto Symbol"/>
              <a:buChar char="⚫"/>
              <a:defRPr/>
            </a:lvl4pPr>
            <a:lvl5pPr marL="1296988" marR="0" indent="-65087" algn="l" rtl="0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Font typeface="Noto Symbol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Shape 133"/>
          <p:cNvGrpSpPr/>
          <p:nvPr/>
        </p:nvGrpSpPr>
        <p:grpSpPr>
          <a:xfrm>
            <a:off x="646112" y="969962"/>
            <a:ext cx="4803774" cy="4802186"/>
            <a:chOff x="646112" y="969962"/>
            <a:chExt cx="4803774" cy="4802186"/>
          </a:xfrm>
        </p:grpSpPr>
        <p:pic>
          <p:nvPicPr>
            <p:cNvPr id="134" name="Shape 1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112" y="969962"/>
              <a:ext cx="4803774" cy="4802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35" name="Shape 135"/>
            <p:cNvSpPr txBox="1"/>
            <p:nvPr/>
          </p:nvSpPr>
          <p:spPr>
            <a:xfrm>
              <a:off x="762000" y="1066800"/>
              <a:ext cx="4572000" cy="457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2743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Shape 136"/>
          <p:cNvSpPr/>
          <p:nvPr/>
        </p:nvSpPr>
        <p:spPr>
          <a:xfrm rot="-2159999">
            <a:off x="396875" y="954086"/>
            <a:ext cx="685800" cy="204786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/>
        </p:nvSpPr>
        <p:spPr>
          <a:xfrm rot="2160000" flipH="1">
            <a:off x="5003800" y="936624"/>
            <a:ext cx="649287" cy="204786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marR="0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marR="0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marR="0" indent="-55562" algn="l" rtl="0">
              <a:spcBef>
                <a:spcPts val="400"/>
              </a:spcBef>
              <a:spcAft>
                <a:spcPts val="0"/>
              </a:spcAft>
              <a:buClr>
                <a:srgbClr val="B58B80"/>
              </a:buClr>
              <a:buFont typeface="Noto Symbol"/>
              <a:buChar char="⚫"/>
              <a:defRPr/>
            </a:lvl4pPr>
            <a:lvl5pPr marL="1296988" marR="0" indent="-65087" algn="l" rtl="0">
              <a:spcBef>
                <a:spcPts val="400"/>
              </a:spcBef>
              <a:spcAft>
                <a:spcPts val="0"/>
              </a:spcAft>
              <a:buClr>
                <a:srgbClr val="C3986D"/>
              </a:buClr>
              <a:buFont typeface="Noto Symbol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jpg"/><Relationship Id="rId6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447800" y="533400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54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Ecology Test:</a:t>
            </a:r>
            <a:br>
              <a:rPr lang="en-US" sz="54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54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          Vocabulary Review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575" y="2133600"/>
            <a:ext cx="7972424" cy="365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1676400" y="3581400"/>
            <a:ext cx="2666999" cy="369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Tertiary Consumer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third level consumer.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animal that eats a carnivore.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 eagle catching a fish.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l="15966" t="4469" r="20093" b="17318"/>
          <a:stretch/>
        </p:blipFill>
        <p:spPr>
          <a:xfrm>
            <a:off x="5029200" y="1524000"/>
            <a:ext cx="37338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Photoautotroph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term used to describe an autotroph that uses sunlight to make its food.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plant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023937"/>
            <a:ext cx="4164011" cy="5889624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Chemoautotroph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1430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Organisms that use chemicals to make food.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Example:  Animals that live around hydrothermal vents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505200"/>
            <a:ext cx="42862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1219200"/>
            <a:ext cx="3124199" cy="212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Predator/ Prey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 organisms that hunts other organisms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3352800"/>
            <a:ext cx="4924424" cy="3067049"/>
          </a:xfrm>
          <a:prstGeom prst="rect">
            <a:avLst/>
          </a:prstGeom>
          <a:noFill/>
          <a:ln w="2857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77" name="Shape 277"/>
          <p:cNvSpPr txBox="1"/>
          <p:nvPr/>
        </p:nvSpPr>
        <p:spPr>
          <a:xfrm>
            <a:off x="5334000" y="2286000"/>
            <a:ext cx="22097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Predator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1219200" y="4343400"/>
            <a:ext cx="1524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Prey</a:t>
            </a:r>
          </a:p>
        </p:txBody>
      </p:sp>
      <p:cxnSp>
        <p:nvCxnSpPr>
          <p:cNvPr id="279" name="Shape 279"/>
          <p:cNvCxnSpPr/>
          <p:nvPr/>
        </p:nvCxnSpPr>
        <p:spPr>
          <a:xfrm rot="5400000">
            <a:off x="5448300" y="3162299"/>
            <a:ext cx="838199" cy="304799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80" name="Shape 280"/>
          <p:cNvCxnSpPr/>
          <p:nvPr/>
        </p:nvCxnSpPr>
        <p:spPr>
          <a:xfrm>
            <a:off x="2286000" y="4648200"/>
            <a:ext cx="1447800" cy="76199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Mutualism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143000" y="1524000"/>
            <a:ext cx="3657600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Mutualism occurs when both organisms benefit.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Anemone provides a place for the clown fish to hide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Clown fish brings food to the anemone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350" y="1895475"/>
            <a:ext cx="4681536" cy="3451225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Commensalism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1143000" y="1524000"/>
            <a:ext cx="3581399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Commensalism occurs when one organism benefits and the other is neither hurt nor harmed.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Cattle egret gets a place to sit and watch for food.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Cow is not harmed or helped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0075" y="2133600"/>
            <a:ext cx="4398961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Parasitism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12192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parasite occurs when one organism benefits and the other is harmed.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Whale lice feed on the whale.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lice benefit and the whale is harmed.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9825" y="822325"/>
            <a:ext cx="3876675" cy="2762250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3505200"/>
            <a:ext cx="3868737" cy="2666999"/>
          </a:xfrm>
          <a:prstGeom prst="rect">
            <a:avLst/>
          </a:prstGeom>
          <a:noFill/>
          <a:ln w="381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Transpiration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7023099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loss of water by a plant.</a:t>
            </a: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209800"/>
            <a:ext cx="3492500" cy="4190999"/>
          </a:xfrm>
          <a:prstGeom prst="rect">
            <a:avLst/>
          </a:prstGeom>
          <a:noFill/>
          <a:ln w="381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Carrion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dead organism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scavenger feeding on carrion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219200"/>
            <a:ext cx="39433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Biodiversity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Biodiversity includes all the different types of life on the planet.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greater the diversity of an ecosystem the greater the number of different organisms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53" name="Shape 353"/>
          <p:cNvPicPr preferRelativeResize="0"/>
          <p:nvPr/>
        </p:nvPicPr>
        <p:blipFill/>
        <p:spPr>
          <a:xfrm>
            <a:off x="5257800" y="1752600"/>
            <a:ext cx="3448050" cy="34480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Autotroph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2192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 organism that can make its own food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Also referred to as: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Plant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Primary producer</a:t>
            </a:r>
          </a:p>
        </p:txBody>
      </p:sp>
      <p:pic>
        <p:nvPicPr>
          <p:cNvPr id="161" name="Shape 16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209800"/>
            <a:ext cx="4002086" cy="354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Phytoplankton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73279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Plant plankton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Found in both fresh and marine water</a:t>
            </a: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819400"/>
            <a:ext cx="5411786" cy="387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Zooplankton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74040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Animal plankton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Found in both fresh and marine water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Eats phytoplankton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3200400"/>
            <a:ext cx="5105399" cy="337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Emigration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movement of a population out of an area.</a:t>
            </a: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600200"/>
            <a:ext cx="3352799" cy="3429000"/>
          </a:xfrm>
          <a:prstGeom prst="rect">
            <a:avLst/>
          </a:prstGeom>
          <a:noFill/>
          <a:ln w="2857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Immigration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Movement of a population into an area.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971800"/>
            <a:ext cx="5562600" cy="33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Carrying Capacity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number of organisms that a ecosystem can maintain.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Populations level out when they reach the carrying capacity of an environment.</a:t>
            </a:r>
          </a:p>
        </p:txBody>
      </p:sp>
      <p:pic>
        <p:nvPicPr>
          <p:cNvPr id="409" name="Shape 409"/>
          <p:cNvPicPr preferRelativeResize="0"/>
          <p:nvPr/>
        </p:nvPicPr>
        <p:blipFill/>
        <p:spPr>
          <a:xfrm>
            <a:off x="5029200" y="3810000"/>
            <a:ext cx="3913187" cy="24558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295400"/>
            <a:ext cx="3297237" cy="232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Competition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Competition is when two organisms compete for resources.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One organism cannot compete!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must have at least two organisms for competition.</a:t>
            </a: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 l="36799"/>
          <a:stretch/>
        </p:blipFill>
        <p:spPr>
          <a:xfrm>
            <a:off x="4876800" y="2209800"/>
            <a:ext cx="3314700" cy="3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DDT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pesticide that stays in the environment.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 is now banned from use.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Was responsible for biomagnification.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Concentrations increased as it moved up the food chain.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447800"/>
            <a:ext cx="3906836" cy="4572000"/>
          </a:xfrm>
          <a:prstGeom prst="rect">
            <a:avLst/>
          </a:prstGeom>
          <a:noFill/>
          <a:ln w="2857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Climax Community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7404099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natural aging of an ecosystem that ends in a relatively stable ecosystem.</a:t>
            </a:r>
          </a:p>
        </p:txBody>
      </p:sp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513011"/>
            <a:ext cx="5029199" cy="398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Ecological Succession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71754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changing organisms as a ecosystem develops.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natural aging of an ecosystem</a:t>
            </a:r>
          </a:p>
        </p:txBody>
      </p:sp>
      <p:pic>
        <p:nvPicPr>
          <p:cNvPr id="442" name="Shape 442"/>
          <p:cNvPicPr preferRelativeResize="0"/>
          <p:nvPr/>
        </p:nvPicPr>
        <p:blipFill/>
        <p:spPr>
          <a:xfrm>
            <a:off x="1371600" y="3505200"/>
            <a:ext cx="7331075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Biotic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74802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Living organism found in a ecosystem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Plants and animals</a:t>
            </a: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743200"/>
            <a:ext cx="5257799" cy="3833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371600" y="381000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Heterotroph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 organism that eats other organisms.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1371600"/>
            <a:ext cx="3790949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Abiotic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3975099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Includes environmental factors that are not living: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Examples: sunlight, rain, air, soil, temperature, weather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381000"/>
            <a:ext cx="3400424" cy="223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2819400"/>
            <a:ext cx="2895600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00" y="4419600"/>
            <a:ext cx="17716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Shape 4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4953000"/>
            <a:ext cx="239395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Biotic				Abiotic</a:t>
            </a:r>
          </a:p>
        </p:txBody>
      </p:sp>
      <p:graphicFrame>
        <p:nvGraphicFramePr>
          <p:cNvPr id="468" name="Shape 468"/>
          <p:cNvGraphicFramePr/>
          <p:nvPr/>
        </p:nvGraphicFramePr>
        <p:xfrm>
          <a:off x="1435100" y="1524000"/>
          <a:ext cx="7480300" cy="4876800"/>
        </p:xfrm>
        <a:graphic>
          <a:graphicData uri="http://schemas.openxmlformats.org/drawingml/2006/table">
            <a:tbl>
              <a:tblPr>
                <a:noFill/>
                <a:tableStyleId>{16586F30-D265-445E-A48B-692F03DBE3A1}</a:tableStyleId>
              </a:tblPr>
              <a:tblGrid>
                <a:gridCol w="3740150"/>
                <a:gridCol w="374015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1" i="0" u="none" strike="noStrike" cap="none" baseline="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Tree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1" i="0" u="none" strike="noStrike" cap="none" baseline="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Water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Fish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Air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Algae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Soil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Birds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Rain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Consumer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Sunlight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Producer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Volcano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Heterotroph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Wind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Autotroph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Earthquake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Density Dependent        Density Independent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1219200" y="1219200"/>
            <a:ext cx="3962399" cy="548639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Competition 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closer organisms are the more competition for resources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Predation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closer the populations is the easier it is catch prey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Parasitism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larger a population the chance parasites are spread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Disease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closer a population is the easier it is to spread disease (swine flu)</a:t>
            </a:r>
          </a:p>
        </p:txBody>
      </p:sp>
      <p:sp>
        <p:nvSpPr>
          <p:cNvPr id="476" name="Shape 476"/>
          <p:cNvSpPr txBox="1">
            <a:spLocks noGrp="1"/>
          </p:cNvSpPr>
          <p:nvPr>
            <p:ph type="body" idx="2"/>
          </p:nvPr>
        </p:nvSpPr>
        <p:spPr>
          <a:xfrm>
            <a:off x="5276850" y="1219200"/>
            <a:ext cx="3638549" cy="548639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Unusual weather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Droughts, frost, freeze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Natural Disaster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Earthquake, volcanic eruption, hurricane,  fires, tornado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Human Activities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Dam building, clear cutting, building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Biosphere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earth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Includes all the plants and animals found on our planet.</a:t>
            </a:r>
          </a:p>
        </p:txBody>
      </p:sp>
      <p:pic>
        <p:nvPicPr>
          <p:cNvPr id="484" name="Shape 4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1371600"/>
            <a:ext cx="3476624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Food Web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74040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interaction a number of food chains.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more realistic picture of an ecosystem because if shows more interactions</a:t>
            </a:r>
          </a:p>
        </p:txBody>
      </p:sp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200400"/>
            <a:ext cx="444817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Food chain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1371600" y="1524000"/>
            <a:ext cx="38862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food chain represents a picture of who eats who.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Usually limited to a maximum of five tropic levels.</a:t>
            </a:r>
          </a:p>
        </p:txBody>
      </p:sp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685800"/>
            <a:ext cx="3321050" cy="53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Fossil Fuels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Responsible for acid rain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Coal plants release sulfur which can form Sulfuric Acid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Acid rain forms and can affect both plants and animals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1828800"/>
            <a:ext cx="3714750" cy="3910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Limiting Factors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limiting factor is something that is needed in an ecosystem.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Without this factor there is no  plant or animal growth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Examples: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Desert – Water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Rainforest – Nutrients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Arctic - Temperature</a:t>
            </a:r>
          </a:p>
        </p:txBody>
      </p:sp>
      <p:pic>
        <p:nvPicPr>
          <p:cNvPr id="573" name="Shape 5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5181600"/>
            <a:ext cx="2514599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838200"/>
            <a:ext cx="1481137" cy="185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Shape 5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800" y="2971800"/>
            <a:ext cx="1733549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Energy Pyramids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Energy pyramids show how the flow of energy moves through an ecosystem.</a:t>
            </a:r>
          </a:p>
        </p:txBody>
      </p:sp>
      <p:pic>
        <p:nvPicPr>
          <p:cNvPr id="583" name="Shape 5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295400"/>
            <a:ext cx="4408486" cy="504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Nitrogen Cycle</a:t>
            </a:r>
          </a:p>
        </p:txBody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1368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Nitrogen in the atmosphere cannot be used by plants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Bacteria can “fix” nitrogen into a form that plants can use.</a:t>
            </a:r>
          </a:p>
        </p:txBody>
      </p:sp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371600"/>
            <a:ext cx="4470399" cy="38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Consumer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435100" y="5257800"/>
            <a:ext cx="6718299" cy="930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 animal that eats other organisms such as plants or animals or in this case –worms.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1295400"/>
            <a:ext cx="4271962" cy="3833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Mutualism, Commensalism, and Parasitism </a:t>
            </a:r>
          </a:p>
        </p:txBody>
      </p:sp>
      <p:graphicFrame>
        <p:nvGraphicFramePr>
          <p:cNvPr id="614" name="Shape 614"/>
          <p:cNvGraphicFramePr/>
          <p:nvPr/>
        </p:nvGraphicFramePr>
        <p:xfrm>
          <a:off x="1435100" y="1524000"/>
          <a:ext cx="7480300" cy="5113300"/>
        </p:xfrm>
        <a:graphic>
          <a:graphicData uri="http://schemas.openxmlformats.org/drawingml/2006/table">
            <a:tbl>
              <a:tblPr>
                <a:noFill/>
                <a:tableStyleId>{27C843E0-AE0C-4999-886D-EF15263F804E}</a:tableStyleId>
              </a:tblPr>
              <a:tblGrid>
                <a:gridCol w="5194300"/>
                <a:gridCol w="22860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Example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Classification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  <a:tr h="7921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bin"/>
                        <a:buAutoNum type="arabicPeriod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Tree  provides food and shelter for an ant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      Ants helps protect the tree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Mutualism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bin"/>
                        <a:buAutoNum type="arabicPeriod" startAt="2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Clown fish lives in an anemone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      Anemone gets food from the clown fish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Mutualism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  <a:tr h="7921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bin"/>
                        <a:buAutoNum type="arabicPeriod" startAt="3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Caterpillar eats the leaves of a tree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      The tree is harmed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Parasitism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bin"/>
                        <a:buAutoNum type="arabicPeriod" startAt="4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 tick sucks blood from a dog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     The dog gets a disease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Parasitism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  <a:tr h="7921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bin"/>
                        <a:buAutoNum type="arabicPeriod" startAt="5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Orchids grow on a tree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     Tree is not helped or harmed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Commensalism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bin"/>
                        <a:buAutoNum type="arabicPeriod" startAt="6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Barnacles on a whale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     Whale is not helped or harmed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Commenslaism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749776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32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Mutualism, Commensalism, and Parasitism </a:t>
            </a:r>
          </a:p>
        </p:txBody>
      </p:sp>
      <p:graphicFrame>
        <p:nvGraphicFramePr>
          <p:cNvPr id="621" name="Shape 621"/>
          <p:cNvGraphicFramePr/>
          <p:nvPr/>
        </p:nvGraphicFramePr>
        <p:xfrm>
          <a:off x="1295400" y="990600"/>
          <a:ext cx="7480300" cy="5543500"/>
        </p:xfrm>
        <a:graphic>
          <a:graphicData uri="http://schemas.openxmlformats.org/drawingml/2006/table">
            <a:tbl>
              <a:tblPr>
                <a:noFill/>
                <a:tableStyleId>{761E7D16-237B-4F59-B23B-CC96B35A7C4D}</a:tableStyleId>
              </a:tblPr>
              <a:tblGrid>
                <a:gridCol w="5194300"/>
                <a:gridCol w="22860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Example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Classification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  <a:tr h="7921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bin"/>
                        <a:buAutoNum type="arabicPeriod" startAt="7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 vine  takes nutrients from a tree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     The tree is harmed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Parasitism 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bin"/>
                        <a:buAutoNum type="arabicPeriod" startAt="8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Nitrogen fixing bacteria  food from a plant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     Bacteria fix nitrogen so it can be used by the plant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Mutualism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  <a:tr h="7921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bin"/>
                        <a:buAutoNum type="arabicPeriod" startAt="9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Tapeworm takes nutrients from a dog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     Dog is harmed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Parasitism 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bin"/>
                        <a:buAutoNum type="arabicPeriod" startAt="10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Bird nests in a tree and raises young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     Tree is not helped or harmed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Commensalism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  <a:tr h="8239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bin"/>
                        <a:buAutoNum type="arabicPeriod" startAt="11"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Cattle egret sits on the back of a cow looking for good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     Cow is not helped or harmed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 b="0" i="0" u="none" strike="noStrike" cap="none" baseline="0">
                        <a:solidFill>
                          <a:srgbClr val="00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6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Commensalism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  <a:tr h="11890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Cabin"/>
                        <a:buAutoNum type="arabicPeriod" startAt="12"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Bacteria live in the intestine and help with digestion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     Bacteria get food and a place to live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>
                        <a:solidFill>
                          <a:srgbClr val="00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bin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Mutualism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A2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Reading Diagrams: Nitrogen Cycle </a:t>
            </a:r>
          </a:p>
        </p:txBody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1435100" y="3657600"/>
            <a:ext cx="7099300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do plants use to “fix” nitrogen?  </a:t>
            </a: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Bacteria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3333"/>
              <a:buFont typeface="Noto Symbo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Nitrogen helps recycle nutrients. So what happens if plants are removed? </a:t>
            </a: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The flow of nutrients (nitrogen) is disrupted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Nitrogen is needed for plant growth. It is a component of fertilizer.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29" name="Shape 629"/>
          <p:cNvPicPr preferRelativeResize="0"/>
          <p:nvPr/>
        </p:nvPicPr>
        <p:blipFill/>
        <p:spPr>
          <a:xfrm>
            <a:off x="2362200" y="1219200"/>
            <a:ext cx="4619625" cy="23336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Reading Diagrams: Energy Pyramid</a:t>
            </a:r>
          </a:p>
        </p:txBody>
      </p:sp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1219200" y="1295400"/>
            <a:ext cx="5181600" cy="4892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Which trophic level has the most energy?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Producers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Which trophic level has the least energy?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Carnivores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How much energy is transferred from trophic level to trophic level?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10%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3333"/>
              <a:buFont typeface="Noto Symbo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Which level transfers more energy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Producers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endParaRPr sz="2400" b="0" i="0" u="none" strike="noStrike" cap="none" baseline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37" name="Shape 637"/>
          <p:cNvPicPr preferRelativeResize="0"/>
          <p:nvPr/>
        </p:nvPicPr>
        <p:blipFill rotWithShape="1">
          <a:blip r:embed="rId3">
            <a:alphaModFix/>
          </a:blip>
          <a:srcRect r="21280"/>
          <a:stretch/>
        </p:blipFill>
        <p:spPr>
          <a:xfrm>
            <a:off x="6172200" y="1752600"/>
            <a:ext cx="2971799" cy="39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Reading Diagrams: Food Webs</a:t>
            </a:r>
          </a:p>
        </p:txBody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1143000" y="1524000"/>
            <a:ext cx="4267199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is the purpose of bacteria in this food web?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Decomposer and recycles nutrients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is the producer in this food web?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Grass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are the herbivores in this food web?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Quail, Opossum, Mice, Grasshopper</a:t>
            </a:r>
          </a:p>
        </p:txBody>
      </p:sp>
      <p:pic>
        <p:nvPicPr>
          <p:cNvPr id="645" name="Shape 6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524000"/>
            <a:ext cx="3454399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Reading diagram</a:t>
            </a:r>
          </a:p>
        </p:txBody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1143000" y="1524000"/>
            <a:ext cx="43434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is the producer?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Grass/Shrub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is the primary consumer?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Mice and Raccoon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is the secondary consumer?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Weasel, Hawk, Raccoon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3333"/>
              <a:buFont typeface="Noto Symbo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Which organism is BOTH primary and secondary consumer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Raccoon</a:t>
            </a:r>
          </a:p>
        </p:txBody>
      </p:sp>
      <p:pic>
        <p:nvPicPr>
          <p:cNvPr id="653" name="Shape 6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676400"/>
            <a:ext cx="3886200" cy="3224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Reading Diagrams</a:t>
            </a:r>
          </a:p>
        </p:txBody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1435100" y="3048000"/>
            <a:ext cx="7175499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Plants are 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primary producers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Aphids are 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primary consumers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Spiders are 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secondary consumers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Sparrows are 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tertiary consumers</a:t>
            </a:r>
          </a:p>
        </p:txBody>
      </p:sp>
      <p:pic>
        <p:nvPicPr>
          <p:cNvPr id="661" name="Shape 6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752600"/>
            <a:ext cx="701040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title"/>
          </p:nvPr>
        </p:nvSpPr>
        <p:spPr>
          <a:xfrm>
            <a:off x="1295400" y="274637"/>
            <a:ext cx="763905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Reading Diagram</a:t>
            </a:r>
          </a:p>
        </p:txBody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1219200" y="1524000"/>
            <a:ext cx="4267199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are the producers?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Grass, corn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are herbivores?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Ant, Mouse, Deer, Caterpillar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are the omnivores?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Ant 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are the carnivores?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Ant, Fly Larva,  Bird</a:t>
            </a:r>
          </a:p>
        </p:txBody>
      </p:sp>
      <p:pic>
        <p:nvPicPr>
          <p:cNvPr id="669" name="Shape 6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2106611"/>
            <a:ext cx="3703637" cy="250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Reading diagram: Biomagnification</a:t>
            </a:r>
          </a:p>
        </p:txBody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1219200" y="1524000"/>
            <a:ext cx="4190999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pesticide is taken in by the phytoplankton.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 concentrates as it moves up the food chain.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organism would have the most pesticide in its tissues?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Sea Gull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77" name="Shape 6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600200"/>
            <a:ext cx="3352799" cy="2779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Reading Diagrams and Graphs</a:t>
            </a:r>
          </a:p>
        </p:txBody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1371600" y="4114800"/>
            <a:ext cx="7251699" cy="2454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predator is </a:t>
            </a:r>
            <a:r>
              <a:rPr lang="en-US" sz="20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coyote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prey is </a:t>
            </a:r>
            <a:r>
              <a:rPr lang="en-US" sz="2000" b="0" i="0" u="none" strike="noStrike" cap="none" baseline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rabbit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How are these two different populations related? 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 increase in prey leads to an increase in predators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decrease in prey leads to a decrease in predators</a:t>
            </a:r>
          </a:p>
          <a:p>
            <a:pPr marL="639762" marR="0" lvl="1" indent="-119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85" name="Shape 6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295400"/>
            <a:ext cx="5153024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Detritivore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detritivore eats broken down pieces of plant and animal remains.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3048000"/>
            <a:ext cx="4724400" cy="3402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Decomposer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2954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decomposer breaks down dead organisms.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 is natures recycler.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decomposer returns nutrients back into the environment.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Bacteria and Fungi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3150" y="3267075"/>
            <a:ext cx="4406900" cy="3487737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219075"/>
            <a:ext cx="4011611" cy="3309937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Primary Producer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2954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primary producer makes its own food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plant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 autotroph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143000"/>
            <a:ext cx="4038599" cy="53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Primary Consumer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72516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 organism that eats plants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6561" y="2139950"/>
            <a:ext cx="6267449" cy="4419599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3A2C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33A2C"/>
                </a:solidFill>
                <a:latin typeface="Cabin"/>
                <a:ea typeface="Cabin"/>
                <a:cs typeface="Cabin"/>
                <a:sym typeface="Cabin"/>
              </a:rPr>
              <a:t>Secondary Consumer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72516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 animal that eats a plant eater.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Tiger eating an antelope.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743200"/>
            <a:ext cx="5080000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olstice">
  <a:themeElements>
    <a:clrScheme name="Custom 1">
      <a:dk1>
        <a:srgbClr val="000000"/>
      </a:dk1>
      <a:lt1>
        <a:srgbClr val="FFFFFF"/>
      </a:lt1>
      <a:dk2>
        <a:srgbClr val="4E3B30"/>
      </a:dk2>
      <a:lt2>
        <a:srgbClr val="92D05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Custom 1">
      <a:dk1>
        <a:srgbClr val="000000"/>
      </a:dk1>
      <a:lt1>
        <a:srgbClr val="FFFFFF"/>
      </a:lt1>
      <a:dk2>
        <a:srgbClr val="4E3B30"/>
      </a:dk2>
      <a:lt2>
        <a:srgbClr val="92D05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e">
  <a:themeElements>
    <a:clrScheme name="Custom 1">
      <a:dk1>
        <a:srgbClr val="000000"/>
      </a:dk1>
      <a:lt1>
        <a:srgbClr val="FFFFFF"/>
      </a:lt1>
      <a:dk2>
        <a:srgbClr val="4E3B30"/>
      </a:dk2>
      <a:lt2>
        <a:srgbClr val="92D05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lstice">
  <a:themeElements>
    <a:clrScheme name="Custom 1">
      <a:dk1>
        <a:srgbClr val="000000"/>
      </a:dk1>
      <a:lt1>
        <a:srgbClr val="FFFFFF"/>
      </a:lt1>
      <a:dk2>
        <a:srgbClr val="4E3B30"/>
      </a:dk2>
      <a:lt2>
        <a:srgbClr val="92D05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olstice">
  <a:themeElements>
    <a:clrScheme name="Custom 1">
      <a:dk1>
        <a:srgbClr val="000000"/>
      </a:dk1>
      <a:lt1>
        <a:srgbClr val="FFFFFF"/>
      </a:lt1>
      <a:dk2>
        <a:srgbClr val="4E3B30"/>
      </a:dk2>
      <a:lt2>
        <a:srgbClr val="92D05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olstice">
  <a:themeElements>
    <a:clrScheme name="Custom 1">
      <a:dk1>
        <a:srgbClr val="000000"/>
      </a:dk1>
      <a:lt1>
        <a:srgbClr val="FFFFFF"/>
      </a:lt1>
      <a:dk2>
        <a:srgbClr val="4E3B30"/>
      </a:dk2>
      <a:lt2>
        <a:srgbClr val="92D05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olstice">
  <a:themeElements>
    <a:clrScheme name="Custom 1">
      <a:dk1>
        <a:srgbClr val="000000"/>
      </a:dk1>
      <a:lt1>
        <a:srgbClr val="FFFFFF"/>
      </a:lt1>
      <a:dk2>
        <a:srgbClr val="4E3B30"/>
      </a:dk2>
      <a:lt2>
        <a:srgbClr val="92D05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1326</Words>
  <Application>Microsoft Macintosh PowerPoint</Application>
  <PresentationFormat>On-screen Show (4:3)</PresentationFormat>
  <Paragraphs>297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Solstice</vt:lpstr>
      <vt:lpstr>1_Solstice</vt:lpstr>
      <vt:lpstr>2_Solstice</vt:lpstr>
      <vt:lpstr>3_Solstice</vt:lpstr>
      <vt:lpstr>4_Solstice</vt:lpstr>
      <vt:lpstr>5_Solstice</vt:lpstr>
      <vt:lpstr>6_Solstice</vt:lpstr>
      <vt:lpstr>Ecology Test:           Vocabulary Review</vt:lpstr>
      <vt:lpstr>Autotroph</vt:lpstr>
      <vt:lpstr>Heterotroph</vt:lpstr>
      <vt:lpstr>Consumer</vt:lpstr>
      <vt:lpstr>Detritivore</vt:lpstr>
      <vt:lpstr>Decomposer</vt:lpstr>
      <vt:lpstr>Primary Producer</vt:lpstr>
      <vt:lpstr>Primary Consumer</vt:lpstr>
      <vt:lpstr>Secondary Consumer</vt:lpstr>
      <vt:lpstr>Tertiary Consumer</vt:lpstr>
      <vt:lpstr>Photoautotroph</vt:lpstr>
      <vt:lpstr>Chemoautotroph</vt:lpstr>
      <vt:lpstr>Predator/ Prey</vt:lpstr>
      <vt:lpstr>Mutualism</vt:lpstr>
      <vt:lpstr>Commensalism</vt:lpstr>
      <vt:lpstr>Parasitism</vt:lpstr>
      <vt:lpstr>Transpiration</vt:lpstr>
      <vt:lpstr>Carrion</vt:lpstr>
      <vt:lpstr>Biodiversity</vt:lpstr>
      <vt:lpstr>Phytoplankton</vt:lpstr>
      <vt:lpstr>Zooplankton</vt:lpstr>
      <vt:lpstr>Emigration</vt:lpstr>
      <vt:lpstr>Immigration</vt:lpstr>
      <vt:lpstr>Carrying Capacity</vt:lpstr>
      <vt:lpstr>Competition</vt:lpstr>
      <vt:lpstr>DDT</vt:lpstr>
      <vt:lpstr>Climax Community</vt:lpstr>
      <vt:lpstr>Ecological Succession</vt:lpstr>
      <vt:lpstr>Biotic</vt:lpstr>
      <vt:lpstr>Abiotic</vt:lpstr>
      <vt:lpstr>Biotic    Abiotic</vt:lpstr>
      <vt:lpstr>Density Dependent        Density Independent</vt:lpstr>
      <vt:lpstr>Biosphere</vt:lpstr>
      <vt:lpstr>Food Web</vt:lpstr>
      <vt:lpstr>Food chain</vt:lpstr>
      <vt:lpstr>Fossil Fuels</vt:lpstr>
      <vt:lpstr>Limiting Factors</vt:lpstr>
      <vt:lpstr>Energy Pyramids</vt:lpstr>
      <vt:lpstr>Nitrogen Cycle</vt:lpstr>
      <vt:lpstr>Mutualism, Commensalism, and Parasitism </vt:lpstr>
      <vt:lpstr>Mutualism, Commensalism, and Parasitism </vt:lpstr>
      <vt:lpstr>Reading Diagrams: Nitrogen Cycle </vt:lpstr>
      <vt:lpstr>Reading Diagrams: Energy Pyramid</vt:lpstr>
      <vt:lpstr>Reading Diagrams: Food Webs</vt:lpstr>
      <vt:lpstr>Reading diagram</vt:lpstr>
      <vt:lpstr>Reading Diagrams</vt:lpstr>
      <vt:lpstr>Reading Diagram</vt:lpstr>
      <vt:lpstr>Reading diagram: Biomagnification</vt:lpstr>
      <vt:lpstr>Reading Diagrams and Graphs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Test:           Vocabulary Review</dc:title>
  <cp:lastModifiedBy>Emily Klein</cp:lastModifiedBy>
  <cp:revision>3</cp:revision>
  <dcterms:modified xsi:type="dcterms:W3CDTF">2017-11-09T21:19:36Z</dcterms:modified>
</cp:coreProperties>
</file>