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jpe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0" r:id="rId3"/>
    <p:sldId id="258" r:id="rId4"/>
    <p:sldId id="311" r:id="rId5"/>
    <p:sldId id="273" r:id="rId6"/>
    <p:sldId id="315" r:id="rId7"/>
    <p:sldId id="312" r:id="rId8"/>
    <p:sldId id="314" r:id="rId9"/>
    <p:sldId id="313" r:id="rId10"/>
    <p:sldId id="268" r:id="rId11"/>
    <p:sldId id="264" r:id="rId12"/>
    <p:sldId id="316" r:id="rId13"/>
    <p:sldId id="266" r:id="rId14"/>
    <p:sldId id="317" r:id="rId15"/>
    <p:sldId id="265" r:id="rId16"/>
    <p:sldId id="267" r:id="rId17"/>
    <p:sldId id="318" r:id="rId18"/>
    <p:sldId id="262" r:id="rId19"/>
    <p:sldId id="319" r:id="rId20"/>
    <p:sldId id="269" r:id="rId21"/>
    <p:sldId id="320" r:id="rId22"/>
    <p:sldId id="270" r:id="rId23"/>
    <p:sldId id="321" r:id="rId24"/>
    <p:sldId id="32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FFFF"/>
    <a:srgbClr val="EFAAFF"/>
    <a:srgbClr val="DC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7F9F-F0B7-483C-9F6D-8B59BC8EBF12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23E805-554B-4CBD-8E79-C18A061284A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7F9F-F0B7-483C-9F6D-8B59BC8EBF12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E805-554B-4CBD-8E79-C18A061284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7F9F-F0B7-483C-9F6D-8B59BC8EBF12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E805-554B-4CBD-8E79-C18A061284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737F9F-F0B7-483C-9F6D-8B59BC8EBF12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923E805-554B-4CBD-8E79-C18A061284A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7F9F-F0B7-483C-9F6D-8B59BC8EBF12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E805-554B-4CBD-8E79-C18A061284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7F9F-F0B7-483C-9F6D-8B59BC8EBF12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E805-554B-4CBD-8E79-C18A061284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E805-554B-4CBD-8E79-C18A061284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7F9F-F0B7-483C-9F6D-8B59BC8EBF12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7F9F-F0B7-483C-9F6D-8B59BC8EBF12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E805-554B-4CBD-8E79-C18A061284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7F9F-F0B7-483C-9F6D-8B59BC8EBF12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E805-554B-4CBD-8E79-C18A061284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737F9F-F0B7-483C-9F6D-8B59BC8EBF12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23E805-554B-4CBD-8E79-C18A061284A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7F9F-F0B7-483C-9F6D-8B59BC8EBF12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23E805-554B-4CBD-8E79-C18A061284A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737F9F-F0B7-483C-9F6D-8B59BC8EBF12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923E805-554B-4CBD-8E79-C18A061284A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gif"/><Relationship Id="rId3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6019800" cy="1981200"/>
          </a:xfrm>
        </p:spPr>
        <p:txBody>
          <a:bodyPr/>
          <a:lstStyle/>
          <a:p>
            <a:r>
              <a:rPr lang="en-US" sz="8800" dirty="0" smtClean="0"/>
              <a:t>Evolution of Populations</a:t>
            </a:r>
            <a:endParaRPr lang="en-US" sz="8800" dirty="0"/>
          </a:p>
        </p:txBody>
      </p:sp>
      <p:pic>
        <p:nvPicPr>
          <p:cNvPr id="4" name="Picture 2" descr="http://www.cartoonstock.com/newscartoons/cartoonists/mly/lowres/mlyn190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287486"/>
            <a:ext cx="3200400" cy="3265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Diversifying selection may lead to adaptive radiation</a:t>
            </a:r>
          </a:p>
          <a:p>
            <a:r>
              <a:rPr lang="en-US" dirty="0" smtClean="0">
                <a:solidFill>
                  <a:srgbClr val="54FFFF"/>
                </a:solidFill>
              </a:rPr>
              <a:t>Adaptive Radiation</a:t>
            </a:r>
            <a:r>
              <a:rPr lang="en-US" dirty="0" smtClean="0"/>
              <a:t>—creation of new species from a species presented with new environmental conditions</a:t>
            </a:r>
          </a:p>
          <a:p>
            <a:r>
              <a:rPr lang="en-US" dirty="0" smtClean="0"/>
              <a:t>Ex.  Darwin’s finches in the Galapagos Islands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Radiation</a:t>
            </a:r>
            <a:endParaRPr lang="en-US" dirty="0"/>
          </a:p>
        </p:txBody>
      </p:sp>
      <p:pic>
        <p:nvPicPr>
          <p:cNvPr id="37890" name="Picture 2" descr="http://www.cod.edu/people/faculty/fancher/AdapRa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352800"/>
            <a:ext cx="4953000" cy="3061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4FFFF"/>
                </a:solidFill>
              </a:rPr>
              <a:t>Speciation</a:t>
            </a:r>
            <a:r>
              <a:rPr lang="en-US" dirty="0" smtClean="0"/>
              <a:t>—creation of new species</a:t>
            </a:r>
          </a:p>
          <a:p>
            <a:endParaRPr lang="en-US" dirty="0" smtClean="0"/>
          </a:p>
          <a:p>
            <a:r>
              <a:rPr lang="en-US" dirty="0" smtClean="0"/>
              <a:t>In order for a new species to evolve, populations must become reproductively isolated from one another.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Speciation</a:t>
            </a:r>
            <a:endParaRPr lang="en-US" dirty="0"/>
          </a:p>
        </p:txBody>
      </p:sp>
      <p:pic>
        <p:nvPicPr>
          <p:cNvPr id="34820" name="Picture 4" descr="http://evolution.berkeley.edu/evolibrary/images/evo/drosophila_scene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733800"/>
            <a:ext cx="66294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4FFFF"/>
                </a:solidFill>
              </a:rPr>
              <a:t>Allopatric speciation</a:t>
            </a:r>
            <a:r>
              <a:rPr lang="en-US" dirty="0" smtClean="0"/>
              <a:t>—geographic isolation enables new species to be created</a:t>
            </a:r>
          </a:p>
          <a:p>
            <a:r>
              <a:rPr lang="en-US" dirty="0" smtClean="0"/>
              <a:t>Ex. Construction of a dam creates two separate lakes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Allopatric Speciation</a:t>
            </a:r>
            <a:endParaRPr lang="en-US" dirty="0"/>
          </a:p>
        </p:txBody>
      </p:sp>
      <p:pic>
        <p:nvPicPr>
          <p:cNvPr id="4" name="Picture 5" descr="http://media.tumblr.com/tumblr_lj07t6gelM1qeeq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71800"/>
            <a:ext cx="47625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430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Populations are separated by geographic barriers such as rivers or mountains that keep them apart.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 Isolation</a:t>
            </a:r>
            <a:endParaRPr lang="en-US" dirty="0"/>
          </a:p>
        </p:txBody>
      </p:sp>
      <p:pic>
        <p:nvPicPr>
          <p:cNvPr id="32772" name="Picture 4" descr="http://evolution.berkeley.edu/evolibrary/images/evo/drosophila_scen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514600"/>
            <a:ext cx="5340350" cy="2209800"/>
          </a:xfrm>
          <a:prstGeom prst="rect">
            <a:avLst/>
          </a:prstGeom>
          <a:noFill/>
        </p:spPr>
      </p:pic>
      <p:pic>
        <p:nvPicPr>
          <p:cNvPr id="32770" name="Picture 2" descr="http://fc00.deviantart.net/fs71/i/2010/328/7/1/allopatric_speciation_by_evilfishgirl-d33i2t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86200"/>
            <a:ext cx="3581400" cy="2656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4FFFF"/>
                </a:solidFill>
              </a:rPr>
              <a:t>Sympatric speciation</a:t>
            </a:r>
            <a:r>
              <a:rPr lang="en-US" dirty="0" smtClean="0"/>
              <a:t>—new species are created without geographic isolation</a:t>
            </a:r>
          </a:p>
          <a:p>
            <a:r>
              <a:rPr lang="en-US" dirty="0" smtClean="0"/>
              <a:t>Ex. New species of fish evolve in the same lake</a:t>
            </a:r>
          </a:p>
          <a:p>
            <a:r>
              <a:rPr lang="en-US" dirty="0" smtClean="0"/>
              <a:t>Behavioral and temporal isolation can lead to sympatric speciation.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Sympatric Speciation</a:t>
            </a:r>
          </a:p>
        </p:txBody>
      </p:sp>
    </p:spTree>
    <p:extLst>
      <p:ext uri="{BB962C8B-B14F-4D97-AF65-F5344CB8AC3E}">
        <p14:creationId xmlns:p14="http://schemas.microsoft.com/office/powerpoint/2010/main" val="1395350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191000" cy="4572000"/>
          </a:xfrm>
        </p:spPr>
        <p:txBody>
          <a:bodyPr/>
          <a:lstStyle/>
          <a:p>
            <a:r>
              <a:rPr lang="en-US" dirty="0" smtClean="0"/>
              <a:t>Two populations are capable of interbreeding but have different behaviors that keep them apart.</a:t>
            </a:r>
          </a:p>
          <a:p>
            <a:r>
              <a:rPr lang="en-US" dirty="0" smtClean="0"/>
              <a:t>Ex.  Songs, courtship rituals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Isolation</a:t>
            </a:r>
            <a:endParaRPr lang="en-US" dirty="0"/>
          </a:p>
        </p:txBody>
      </p:sp>
      <p:pic>
        <p:nvPicPr>
          <p:cNvPr id="33794" name="Picture 2" descr="http://isite.lps.org/sputnam/Biology/U6Evolution/FarSid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19200"/>
            <a:ext cx="3699122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Populations are kept apart because they reproduce in different months, time of day, etc..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Isolation</a:t>
            </a:r>
            <a:endParaRPr lang="en-US" dirty="0"/>
          </a:p>
        </p:txBody>
      </p:sp>
      <p:pic>
        <p:nvPicPr>
          <p:cNvPr id="36866" name="Picture 2" descr="http://img.search.com/thumb/c/cd/Temporal_Isolation.jpg/225px-Temporal_Iso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19400"/>
            <a:ext cx="4959293" cy="2667000"/>
          </a:xfrm>
          <a:prstGeom prst="rect">
            <a:avLst/>
          </a:prstGeom>
          <a:noFill/>
        </p:spPr>
      </p:pic>
      <p:pic>
        <p:nvPicPr>
          <p:cNvPr id="36868" name="Picture 4" descr="http://163.16.28.248/bio/activelearner/19/images/ch19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514600"/>
            <a:ext cx="3429000" cy="3702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4FFFF"/>
                </a:solidFill>
              </a:rPr>
              <a:t>Gene flow </a:t>
            </a:r>
            <a:r>
              <a:rPr lang="en-US" dirty="0" smtClean="0"/>
              <a:t>is the transfer of alleles from one population to another, often due to migration</a:t>
            </a:r>
          </a:p>
          <a:p>
            <a:r>
              <a:rPr lang="en-US" dirty="0" smtClean="0"/>
              <a:t>Gene flow introduces new alleles into populations and increases variation.  This fuels natural selection and evolution.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Flow</a:t>
            </a:r>
            <a:endParaRPr lang="en-US" dirty="0"/>
          </a:p>
        </p:txBody>
      </p:sp>
      <p:pic>
        <p:nvPicPr>
          <p:cNvPr id="4" name="Picture 3" descr="figure-19-02-04.jp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429000"/>
            <a:ext cx="6261747" cy="303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10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4FFFF"/>
                </a:solidFill>
              </a:rPr>
              <a:t>Genetic drift </a:t>
            </a:r>
            <a:r>
              <a:rPr lang="en-US" dirty="0" smtClean="0"/>
              <a:t>is the process by which changes in allele frequencies occur because of random events.</a:t>
            </a:r>
          </a:p>
          <a:p>
            <a:r>
              <a:rPr lang="en-US" dirty="0"/>
              <a:t>S</a:t>
            </a:r>
            <a:r>
              <a:rPr lang="en-US" dirty="0" smtClean="0"/>
              <a:t>mall populations are affected the most.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Drift</a:t>
            </a:r>
            <a:endParaRPr lang="en-US" dirty="0"/>
          </a:p>
        </p:txBody>
      </p:sp>
      <p:pic>
        <p:nvPicPr>
          <p:cNvPr id="31746" name="Picture 2" descr="http://evolution.berkeley.edu/evosite/evo101/images/beetles_mech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048000"/>
            <a:ext cx="7010400" cy="3397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4FFFF"/>
                </a:solidFill>
              </a:rPr>
              <a:t>Bottleneck Effect</a:t>
            </a:r>
            <a:r>
              <a:rPr lang="en-US" dirty="0" smtClean="0"/>
              <a:t>—a drastic change in environment such as a natural disaster significantly reduces population size.  Survivors may have a very different gene pool than the starting population.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54FFFF"/>
                </a:solidFill>
              </a:rPr>
              <a:t>Founder Effect</a:t>
            </a:r>
            <a:r>
              <a:rPr lang="en-US" dirty="0" smtClean="0"/>
              <a:t>—random group of individuals is separated from the parent population.  Again, the gene pool of the new population may be very different from the starting population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Genetic Drift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083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that natural selection affects populations, not individuals.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66FFF9"/>
                </a:solidFill>
              </a:rPr>
              <a:t>population</a:t>
            </a:r>
            <a:r>
              <a:rPr lang="en-US" dirty="0" smtClean="0"/>
              <a:t> is defined as a group of organisms of the same species living together in a given area.</a:t>
            </a:r>
          </a:p>
          <a:p>
            <a:endParaRPr lang="en-US" dirty="0"/>
          </a:p>
          <a:p>
            <a:r>
              <a:rPr lang="en-US" dirty="0" smtClean="0"/>
              <a:t>Individuals of a population can breed to create fertile offspring, transferring genes from one generation to the next.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31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4FFFF"/>
                </a:solidFill>
              </a:rPr>
              <a:t>Convergent Evolution</a:t>
            </a:r>
            <a:r>
              <a:rPr lang="en-US" dirty="0" smtClean="0"/>
              <a:t>—unrelated organisms evolve similar adaptations usually due to similar environmental conditions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of Evolution</a:t>
            </a:r>
            <a:endParaRPr lang="en-US" dirty="0"/>
          </a:p>
        </p:txBody>
      </p:sp>
      <p:pic>
        <p:nvPicPr>
          <p:cNvPr id="39938" name="Picture 2" descr="http://www.all-about-reptiles.com/images/convergent-evolu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819400"/>
            <a:ext cx="7707527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4FFFF"/>
                </a:solidFill>
              </a:rPr>
              <a:t>Divergent Evolution</a:t>
            </a:r>
            <a:r>
              <a:rPr lang="en-US" dirty="0" smtClean="0"/>
              <a:t>—related species become increasingly different from each other due to different environmental conditions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of Evolution</a:t>
            </a:r>
            <a:endParaRPr lang="en-US" dirty="0"/>
          </a:p>
        </p:txBody>
      </p:sp>
      <p:pic>
        <p:nvPicPr>
          <p:cNvPr id="4" name="Picture 3" descr="carroll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895600"/>
            <a:ext cx="4495800" cy="355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61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4FFFF"/>
                </a:solidFill>
              </a:rPr>
              <a:t>Coevolution</a:t>
            </a:r>
            <a:r>
              <a:rPr lang="en-US" dirty="0" smtClean="0"/>
              <a:t>—evolution of one species is a direct result of evolution of another species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of Evolution</a:t>
            </a:r>
            <a:endParaRPr lang="en-US" dirty="0"/>
          </a:p>
        </p:txBody>
      </p:sp>
      <p:pic>
        <p:nvPicPr>
          <p:cNvPr id="38914" name="Picture 2" descr="http://www.corante.com/loom/archives/orchid%20fly.jpg"/>
          <p:cNvPicPr>
            <a:picLocks noChangeAspect="1" noChangeArrowheads="1"/>
          </p:cNvPicPr>
          <p:nvPr/>
        </p:nvPicPr>
        <p:blipFill rotWithShape="1">
          <a:blip r:embed="rId2" cstate="print"/>
          <a:srcRect l="2924"/>
          <a:stretch/>
        </p:blipFill>
        <p:spPr bwMode="auto">
          <a:xfrm>
            <a:off x="1124398" y="2438400"/>
            <a:ext cx="6970769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2000"/>
          </a:xfrm>
        </p:spPr>
        <p:txBody>
          <a:bodyPr/>
          <a:lstStyle/>
          <a:p>
            <a:r>
              <a:rPr lang="en-US" dirty="0" smtClean="0">
                <a:solidFill>
                  <a:srgbClr val="54FFFF"/>
                </a:solidFill>
              </a:rPr>
              <a:t>Cooperative</a:t>
            </a:r>
            <a:r>
              <a:rPr lang="en-US" dirty="0" smtClean="0"/>
              <a:t>—both species benefit and generally evolve to depend on each other further and further</a:t>
            </a:r>
          </a:p>
          <a:p>
            <a:r>
              <a:rPr lang="en-US" dirty="0" smtClean="0"/>
              <a:t>Ex. Hummingbird and flower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54FFFF"/>
                </a:solidFill>
              </a:rPr>
              <a:t>Antagonistic</a:t>
            </a:r>
            <a:r>
              <a:rPr lang="en-US" dirty="0" smtClean="0"/>
              <a:t>—species evolve counter-adaptations against each other</a:t>
            </a:r>
          </a:p>
          <a:p>
            <a:r>
              <a:rPr lang="en-US" dirty="0" smtClean="0"/>
              <a:t>Ex. Snake and poisonous newt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Coevolution</a:t>
            </a:r>
            <a:endParaRPr lang="en-US" dirty="0"/>
          </a:p>
        </p:txBody>
      </p:sp>
      <p:pic>
        <p:nvPicPr>
          <p:cNvPr id="4" name="Picture 3" descr="biowarfare_carto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738372"/>
            <a:ext cx="3765876" cy="258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58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of Speciation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4FFFF"/>
                </a:solidFill>
              </a:rPr>
              <a:t>Punctuated Equilibrium</a:t>
            </a:r>
            <a:r>
              <a:rPr lang="en-US" dirty="0" smtClean="0"/>
              <a:t>—drastic changes create new species then little change occurs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4FFFF"/>
                </a:solidFill>
              </a:rPr>
              <a:t>Gradualism</a:t>
            </a:r>
            <a:r>
              <a:rPr lang="en-US" dirty="0" smtClean="0"/>
              <a:t>—species gradually change over time</a:t>
            </a:r>
            <a:endParaRPr lang="en-US" dirty="0"/>
          </a:p>
        </p:txBody>
      </p:sp>
      <p:pic>
        <p:nvPicPr>
          <p:cNvPr id="6" name="Picture 2" descr="http://www.mesacc.edu/dept/d10/asb/origins/selection/natselpicts/punctuated_equilibriu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352800"/>
            <a:ext cx="3810000" cy="2451454"/>
          </a:xfrm>
          <a:prstGeom prst="rect">
            <a:avLst/>
          </a:prstGeom>
          <a:noFill/>
        </p:spPr>
      </p:pic>
      <p:pic>
        <p:nvPicPr>
          <p:cNvPr id="7" name="Picture 2" descr="http://www.mesacc.edu/dept/d10/asb/origins/selection/natselpicts/gradualis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352800"/>
            <a:ext cx="3680747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0850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953000" cy="4572000"/>
          </a:xfrm>
        </p:spPr>
        <p:txBody>
          <a:bodyPr/>
          <a:lstStyle/>
          <a:p>
            <a:r>
              <a:rPr lang="en-US" dirty="0" smtClean="0"/>
              <a:t>All of the alleles for every gene present in a population at any one time are called the population’s </a:t>
            </a:r>
            <a:r>
              <a:rPr lang="en-US" b="1" dirty="0" smtClean="0">
                <a:solidFill>
                  <a:srgbClr val="66FFF9"/>
                </a:solidFill>
              </a:rPr>
              <a:t>gene pool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66FFF9"/>
                </a:solidFill>
              </a:rPr>
              <a:t>Allele frequency</a:t>
            </a:r>
            <a:r>
              <a:rPr lang="en-US" dirty="0" smtClean="0"/>
              <a:t>—frequency with which a particular gene variant is found in a population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 and Variation</a:t>
            </a:r>
            <a:endParaRPr lang="en-US" dirty="0"/>
          </a:p>
        </p:txBody>
      </p:sp>
      <p:pic>
        <p:nvPicPr>
          <p:cNvPr id="27650" name="Picture 2" descr="http://www.brooklyn.cuny.edu/bc/ahp/LAD/C21/graphics/C21_GenePool_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00200"/>
            <a:ext cx="35814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genes or alleles can be introduced into a gene pool through genetic mutations.</a:t>
            </a:r>
          </a:p>
          <a:p>
            <a:endParaRPr lang="en-US" dirty="0"/>
          </a:p>
          <a:p>
            <a:r>
              <a:rPr lang="en-US" dirty="0" smtClean="0"/>
              <a:t>If the individual survives to pass on the gene to the next generation, the mutation becomes part of the gene pool.</a:t>
            </a:r>
          </a:p>
          <a:p>
            <a:endParaRPr lang="en-US" dirty="0"/>
          </a:p>
          <a:p>
            <a:r>
              <a:rPr lang="en-US" dirty="0" smtClean="0"/>
              <a:t>Natural selection can also change gene pools.  Ex. Introduction of a new predator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Gene Pools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3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Populations in a state of </a:t>
            </a:r>
            <a:r>
              <a:rPr lang="en-US" sz="2800" dirty="0" smtClean="0">
                <a:solidFill>
                  <a:srgbClr val="66FFF9"/>
                </a:solidFill>
              </a:rPr>
              <a:t>genetic equilibrium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/>
              <a:t>do not change or evolve.</a:t>
            </a:r>
          </a:p>
          <a:p>
            <a:pPr lvl="1"/>
            <a:r>
              <a:rPr lang="en-US" sz="2400" dirty="0" smtClean="0"/>
              <a:t>Gene pools are stable.</a:t>
            </a:r>
          </a:p>
          <a:p>
            <a:pPr lvl="1"/>
            <a:r>
              <a:rPr lang="en-US" sz="2400" dirty="0" smtClean="0"/>
              <a:t>Allele frequencies are stable.</a:t>
            </a:r>
          </a:p>
          <a:p>
            <a:pPr lvl="1"/>
            <a:r>
              <a:rPr lang="en-US" sz="2400" dirty="0" smtClean="0"/>
              <a:t>No increase or decrease in the number of variations in the population.</a:t>
            </a:r>
          </a:p>
          <a:p>
            <a:endParaRPr lang="en-US" sz="1400" dirty="0"/>
          </a:p>
          <a:p>
            <a:r>
              <a:rPr lang="en-US" sz="2800" dirty="0" smtClean="0"/>
              <a:t>Natural selection upsets genetic equilibrium and causes changes in populations.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3857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66FFF9"/>
                </a:solidFill>
              </a:rPr>
              <a:t>Directional Selection</a:t>
            </a:r>
            <a:r>
              <a:rPr lang="en-US" dirty="0"/>
              <a:t>—</a:t>
            </a:r>
            <a:r>
              <a:rPr lang="en-US" dirty="0">
                <a:solidFill>
                  <a:srgbClr val="EFAAFF"/>
                </a:solidFill>
              </a:rPr>
              <a:t>a single variation </a:t>
            </a:r>
            <a:r>
              <a:rPr lang="en-US" dirty="0"/>
              <a:t>of a trait that was not previously favored </a:t>
            </a:r>
            <a:r>
              <a:rPr lang="en-US" dirty="0">
                <a:solidFill>
                  <a:srgbClr val="EFAAFF"/>
                </a:solidFill>
              </a:rPr>
              <a:t>is now favored </a:t>
            </a:r>
            <a:r>
              <a:rPr lang="en-US" dirty="0"/>
              <a:t>usually due to an environmental </a:t>
            </a:r>
            <a:r>
              <a:rPr lang="en-US" dirty="0" smtClean="0"/>
              <a:t>change</a:t>
            </a:r>
          </a:p>
          <a:p>
            <a:endParaRPr lang="en-US" dirty="0" smtClean="0">
              <a:solidFill>
                <a:srgbClr val="66FFF9"/>
              </a:solidFill>
            </a:endParaRPr>
          </a:p>
          <a:p>
            <a:r>
              <a:rPr lang="en-US" dirty="0">
                <a:solidFill>
                  <a:srgbClr val="66FFF9"/>
                </a:solidFill>
              </a:rPr>
              <a:t>Stabilizing Selection</a:t>
            </a:r>
            <a:r>
              <a:rPr lang="en-US" dirty="0"/>
              <a:t>—extreme variations of a trait are selected against; the </a:t>
            </a:r>
            <a:r>
              <a:rPr lang="en-US" dirty="0">
                <a:solidFill>
                  <a:srgbClr val="EFAAFF"/>
                </a:solidFill>
              </a:rPr>
              <a:t>average value </a:t>
            </a:r>
            <a:r>
              <a:rPr lang="en-US" dirty="0"/>
              <a:t>for a trait </a:t>
            </a:r>
            <a:r>
              <a:rPr lang="en-US" dirty="0">
                <a:solidFill>
                  <a:srgbClr val="EFAAFF"/>
                </a:solidFill>
              </a:rPr>
              <a:t>is selected for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66FFF9"/>
                </a:solidFill>
              </a:rPr>
              <a:t>Diversifying Selection</a:t>
            </a:r>
            <a:r>
              <a:rPr lang="en-US" dirty="0" smtClean="0"/>
              <a:t>—</a:t>
            </a:r>
            <a:r>
              <a:rPr lang="en-US" dirty="0" smtClean="0">
                <a:solidFill>
                  <a:srgbClr val="EFAAFF"/>
                </a:solidFill>
              </a:rPr>
              <a:t>multiple variations </a:t>
            </a:r>
            <a:r>
              <a:rPr lang="en-US" dirty="0" smtClean="0"/>
              <a:t>of a trait </a:t>
            </a:r>
            <a:r>
              <a:rPr lang="en-US" dirty="0" smtClean="0">
                <a:solidFill>
                  <a:srgbClr val="EFAAFF"/>
                </a:solidFill>
              </a:rPr>
              <a:t>are favored </a:t>
            </a:r>
            <a:r>
              <a:rPr lang="en-US" dirty="0" smtClean="0"/>
              <a:t>in a single species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Natural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78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4FFFF"/>
                </a:solidFill>
              </a:rPr>
              <a:t>Directional Selection</a:t>
            </a:r>
            <a:r>
              <a:rPr lang="en-US" dirty="0" smtClean="0"/>
              <a:t>—a single variation of a trait that was not previously favored is now favored usually due to an environmental change</a:t>
            </a:r>
          </a:p>
          <a:p>
            <a:r>
              <a:rPr lang="en-US" dirty="0" smtClean="0"/>
              <a:t>Ex. Larger body size favored during ice age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Directional Selection</a:t>
            </a:r>
            <a:endParaRPr lang="en-US" dirty="0"/>
          </a:p>
        </p:txBody>
      </p:sp>
      <p:pic>
        <p:nvPicPr>
          <p:cNvPr id="4" name="Picture 4" descr="http://cosbiology.pbworks.com/f/1268760428/13.02.DirectionalSel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505200"/>
            <a:ext cx="5554931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3379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4FFFF"/>
                </a:solidFill>
              </a:rPr>
              <a:t>Stabilizing Selection</a:t>
            </a:r>
            <a:r>
              <a:rPr lang="en-US" dirty="0" smtClean="0"/>
              <a:t>—extreme variations of a trait are selected against; the average value for a trait is selected for</a:t>
            </a:r>
          </a:p>
          <a:p>
            <a:r>
              <a:rPr lang="en-US" dirty="0" smtClean="0"/>
              <a:t>Ex. All zebras have stripes</a:t>
            </a:r>
          </a:p>
          <a:p>
            <a:r>
              <a:rPr lang="en-US" dirty="0" smtClean="0"/>
              <a:t>Decreases diversity in a species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Stabilizing Selection</a:t>
            </a:r>
            <a:endParaRPr lang="en-US" dirty="0"/>
          </a:p>
        </p:txBody>
      </p:sp>
      <p:pic>
        <p:nvPicPr>
          <p:cNvPr id="4" name="Picture 4" descr="http://cosbiology.pbworks.com/f/1268760432/13.02.StabilizingSel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8598" y="2590800"/>
            <a:ext cx="3402848" cy="3733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96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52578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54FFFF"/>
                </a:solidFill>
              </a:rPr>
              <a:t>Diversifying Selection</a:t>
            </a:r>
            <a:r>
              <a:rPr lang="en-US" dirty="0" smtClean="0"/>
              <a:t>—multiple variations of a trait are favored in a single species</a:t>
            </a:r>
          </a:p>
          <a:p>
            <a:r>
              <a:rPr lang="en-US" dirty="0" smtClean="0"/>
              <a:t>Two or more variations are equally beneficial</a:t>
            </a:r>
          </a:p>
          <a:p>
            <a:r>
              <a:rPr lang="en-US" dirty="0" smtClean="0"/>
              <a:t>Ex. Light and dark butterflies have equal opportunities to hide from predators</a:t>
            </a:r>
          </a:p>
          <a:p>
            <a:r>
              <a:rPr lang="en-US" dirty="0" smtClean="0"/>
              <a:t>Increases diversity in a species</a:t>
            </a:r>
          </a:p>
          <a:p>
            <a:r>
              <a:rPr lang="en-US" dirty="0" smtClean="0"/>
              <a:t>Also known as disruptive selection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Diversifying Selection</a:t>
            </a:r>
            <a:endParaRPr lang="en-US" dirty="0"/>
          </a:p>
        </p:txBody>
      </p:sp>
      <p:pic>
        <p:nvPicPr>
          <p:cNvPr id="4" name="Picture 2" descr="http://cosbiology.pbworks.com/f/1268760430/13.02.DisruptiveSel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819400"/>
            <a:ext cx="3381375" cy="23186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7643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766</TotalTime>
  <Words>792</Words>
  <Application>Microsoft Macintosh PowerPoint</Application>
  <PresentationFormat>On-screen Show (4:3)</PresentationFormat>
  <Paragraphs>91</Paragraphs>
  <Slides>24</Slides>
  <Notes>0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Paper</vt:lpstr>
      <vt:lpstr>Evolution of Populations</vt:lpstr>
      <vt:lpstr>Populations</vt:lpstr>
      <vt:lpstr>Genes and Variation</vt:lpstr>
      <vt:lpstr>Changes to Gene Pools</vt:lpstr>
      <vt:lpstr>Genetic Equilibrium</vt:lpstr>
      <vt:lpstr>Types of Natural Selection</vt:lpstr>
      <vt:lpstr>Directional Selection</vt:lpstr>
      <vt:lpstr>Stabilizing Selection</vt:lpstr>
      <vt:lpstr>Diversifying Selection</vt:lpstr>
      <vt:lpstr>Adaptive Radiation</vt:lpstr>
      <vt:lpstr>Speciation</vt:lpstr>
      <vt:lpstr>Allopatric Speciation</vt:lpstr>
      <vt:lpstr>Geographic Isolation</vt:lpstr>
      <vt:lpstr>Sympatric Speciation</vt:lpstr>
      <vt:lpstr>Behavioral Isolation</vt:lpstr>
      <vt:lpstr>Temporal Isolation</vt:lpstr>
      <vt:lpstr>Gene Flow</vt:lpstr>
      <vt:lpstr>Genetic Drift</vt:lpstr>
      <vt:lpstr>Increasing Genetic Drift</vt:lpstr>
      <vt:lpstr>Patterns of Evolution</vt:lpstr>
      <vt:lpstr>Patterns of Evolution</vt:lpstr>
      <vt:lpstr>Patterns of Evolution</vt:lpstr>
      <vt:lpstr>Coevolution</vt:lpstr>
      <vt:lpstr>Speed of Speciation</vt:lpstr>
    </vt:vector>
  </TitlesOfParts>
  <Company>Lewisville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16</dc:title>
  <dc:creator>windj</dc:creator>
  <cp:lastModifiedBy>Emily Klein</cp:lastModifiedBy>
  <cp:revision>52</cp:revision>
  <dcterms:created xsi:type="dcterms:W3CDTF">2012-04-02T17:33:13Z</dcterms:created>
  <dcterms:modified xsi:type="dcterms:W3CDTF">2017-10-30T13:19:19Z</dcterms:modified>
</cp:coreProperties>
</file>