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8"/>
  </p:notesMasterIdLst>
  <p:sldIdLst>
    <p:sldId id="256" r:id="rId2"/>
    <p:sldId id="267" r:id="rId3"/>
    <p:sldId id="268" r:id="rId4"/>
    <p:sldId id="263" r:id="rId5"/>
    <p:sldId id="269" r:id="rId6"/>
    <p:sldId id="257" r:id="rId7"/>
    <p:sldId id="258" r:id="rId8"/>
    <p:sldId id="264" r:id="rId9"/>
    <p:sldId id="270" r:id="rId10"/>
    <p:sldId id="259" r:id="rId11"/>
    <p:sldId id="260" r:id="rId12"/>
    <p:sldId id="261" r:id="rId13"/>
    <p:sldId id="265" r:id="rId14"/>
    <p:sldId id="272" r:id="rId15"/>
    <p:sldId id="266"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9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A7BDB-4935-214E-BC54-3CA86F80EF44}" type="datetimeFigureOut">
              <a:rPr lang="en-US" smtClean="0"/>
              <a:t>10/12/17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50D04-76A8-3848-AE10-C98F1FA993A4}" type="slidenum">
              <a:rPr lang="en-US" smtClean="0"/>
              <a:t>‹#›</a:t>
            </a:fld>
            <a:endParaRPr lang="en-US"/>
          </a:p>
        </p:txBody>
      </p:sp>
    </p:spTree>
    <p:extLst>
      <p:ext uri="{BB962C8B-B14F-4D97-AF65-F5344CB8AC3E}">
        <p14:creationId xmlns:p14="http://schemas.microsoft.com/office/powerpoint/2010/main" val="1183103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A3E1F8-853B-C240-832B-37B25200A9F9}" type="slidenum">
              <a:rPr lang="en-US"/>
              <a:pPr>
                <a:defRPr/>
              </a:pPr>
              <a:t>6</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2F4AB6-BAC2-7041-A60B-27FAB4269DB3}" type="slidenum">
              <a:rPr lang="en-US"/>
              <a:pPr>
                <a:defRPr/>
              </a:pPr>
              <a:t>10</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4EC5816F-D43D-40D1-9B38-E1A2C18F0972}" type="datetime1">
              <a:rPr lang="en-US" smtClean="0"/>
              <a:pPr/>
              <a:t>10/12/17</a:t>
            </a:fld>
            <a:endParaRPr lang="en-US" dirty="0"/>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dirty="0"/>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EB273CF-8910-423E-9890-FC81E25E5084}" type="datetime1">
              <a:rPr lang="en-US" smtClean="0"/>
              <a:pPr/>
              <a:t>10/12/17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
        <p:nvSpPr>
          <p:cNvPr id="13"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A9071-CFF5-4E3B-B0AB-39782972E256}" type="datetime1">
              <a:rPr lang="en-US" smtClean="0"/>
              <a:pPr/>
              <a:t>10/12/17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D8BD1F-DE98-4C29-8281-9EC9927620DF}" type="datetime1">
              <a:rPr lang="en-US" smtClean="0"/>
              <a:pPr/>
              <a:t>10/12/17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
        <p:nvSpPr>
          <p:cNvPr id="8"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0" y="19812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747A774-0B89-964B-8E61-6A81E944512A}"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3222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CD6D-7520-4B34-A5A3-E8385FA3AFC6}" type="datetime1">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8"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4EC5816F-D43D-40D1-9B38-E1A2C18F0972}" type="datetime1">
              <a:rPr lang="en-US" smtClean="0"/>
              <a:pPr/>
              <a:t>10/12/17</a:t>
            </a:fld>
            <a:endParaRPr lang="en-US" dirty="0"/>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dirty="0"/>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1AD20DFC-E2D5-4BD6-B744-D8DEEAB5F7C2}" type="slidenum">
              <a:rPr lang="en-US" smtClean="0"/>
              <a:pPr/>
              <a:t>‹#›</a:t>
            </a:fld>
            <a:endParaRPr lang="en-US" dirty="0"/>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95D47-465E-4A05-802B-049480555B6D}" type="datetime1">
              <a:rPr lang="en-US" smtClean="0"/>
              <a:pPr/>
              <a:t>10/12/17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
        <p:nvSpPr>
          <p:cNvPr id="9"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791DB0-D703-40B5-AE3D-532AFE0356D1}" type="datetime1">
              <a:rPr lang="en-US" smtClean="0"/>
              <a:pPr/>
              <a:t>10/12/17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sp>
        <p:nvSpPr>
          <p:cNvPr id="9"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48C029-2200-4EB8-BDE8-5EE0E23571A6}" type="datetime1">
              <a:rPr lang="en-US" smtClean="0"/>
              <a:pPr/>
              <a:t>10/12/17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a:t>
            </a:fld>
            <a:endParaRPr lang="en-US" dirty="0"/>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
        <p:nvSpPr>
          <p:cNvPr id="13"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45A1C-C0DD-4ED6-B23E-A9D2DD110058}" type="datetime1">
              <a:rPr lang="en-US" smtClean="0"/>
              <a:pPr/>
              <a:t>10/12/17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a:p>
        </p:txBody>
      </p:sp>
      <p:sp>
        <p:nvSpPr>
          <p:cNvPr id="7"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B50-C580-4CB7-BA07-14C66C34B76D}" type="datetime1">
              <a:rPr lang="en-US" smtClean="0"/>
              <a:pPr/>
              <a:t>10/12/17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
        <p:nvSpPr>
          <p:cNvPr id="5"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7"/>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4EC5816F-D43D-40D1-9B38-E1A2C18F0972}" type="datetime1">
              <a:rPr lang="en-US" smtClean="0"/>
              <a:pPr/>
              <a:t>10/12/17</a:t>
            </a:fld>
            <a:endParaRPr lang="en-US" dirty="0"/>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1AD20DFC-E2D5-4BD6-B744-D8DEEAB5F7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Lst>
  <p:hf sldNum="0" hdr="0" ftr="0" dt="0"/>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 Id="rId3" Type="http://schemas.openxmlformats.org/officeDocument/2006/relationships/hyperlink" Target="https://www.yahoo.com/parenting/no-one-believes-these-biracial-twins-are-sisters-112610479632.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Face Lab</a:t>
            </a:r>
            <a:endParaRPr lang="en-US" dirty="0"/>
          </a:p>
        </p:txBody>
      </p:sp>
      <p:sp>
        <p:nvSpPr>
          <p:cNvPr id="3" name="Subtitle 2"/>
          <p:cNvSpPr>
            <a:spLocks noGrp="1"/>
          </p:cNvSpPr>
          <p:nvPr>
            <p:ph type="subTitle" idx="1"/>
          </p:nvPr>
        </p:nvSpPr>
        <p:spPr/>
        <p:txBody>
          <a:bodyPr/>
          <a:lstStyle/>
          <a:p>
            <a:r>
              <a:rPr lang="en-US" dirty="0" smtClean="0"/>
              <a:t>Simple </a:t>
            </a:r>
            <a:r>
              <a:rPr lang="en-US" dirty="0" err="1" smtClean="0"/>
              <a:t>Mendelian</a:t>
            </a:r>
            <a:r>
              <a:rPr lang="en-US" dirty="0"/>
              <a:t> </a:t>
            </a:r>
            <a:r>
              <a:rPr lang="en-US" dirty="0" smtClean="0"/>
              <a:t>Inheritance, Incomplete Dominance, and Polygenic Traits</a:t>
            </a:r>
            <a:endParaRPr lang="en-US" dirty="0"/>
          </a:p>
        </p:txBody>
      </p:sp>
    </p:spTree>
    <p:extLst>
      <p:ext uri="{BB962C8B-B14F-4D97-AF65-F5344CB8AC3E}">
        <p14:creationId xmlns:p14="http://schemas.microsoft.com/office/powerpoint/2010/main" val="63328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a:latin typeface="Candara" charset="0"/>
              </a:rPr>
              <a:t>Polygenic Traits</a:t>
            </a:r>
          </a:p>
        </p:txBody>
      </p:sp>
      <p:sp>
        <p:nvSpPr>
          <p:cNvPr id="100355" name="Rectangle 3"/>
          <p:cNvSpPr>
            <a:spLocks noGrp="1" noChangeArrowheads="1"/>
          </p:cNvSpPr>
          <p:nvPr>
            <p:ph type="body" sz="half" idx="1"/>
          </p:nvPr>
        </p:nvSpPr>
        <p:spPr/>
        <p:txBody>
          <a:bodyPr rtlCol="0">
            <a:normAutofit/>
          </a:bodyPr>
          <a:lstStyle/>
          <a:p>
            <a:pPr eaLnBrk="1" fontAlgn="auto" hangingPunct="1">
              <a:spcAft>
                <a:spcPts val="0"/>
              </a:spcAft>
              <a:buClr>
                <a:schemeClr val="accent1">
                  <a:lumMod val="60000"/>
                  <a:lumOff val="40000"/>
                </a:schemeClr>
              </a:buClr>
              <a:buFont typeface="Candara" pitchFamily="34" charset="0"/>
              <a:buChar char="•"/>
              <a:defRPr/>
            </a:pPr>
            <a:r>
              <a:rPr lang="en-US" smtClean="0">
                <a:ea typeface="+mn-ea"/>
                <a:cs typeface="+mn-cs"/>
              </a:rPr>
              <a:t>Traits that are produced by the interaction of several genes</a:t>
            </a:r>
          </a:p>
          <a:p>
            <a:pPr eaLnBrk="1" fontAlgn="auto" hangingPunct="1">
              <a:spcAft>
                <a:spcPts val="0"/>
              </a:spcAft>
              <a:buClr>
                <a:schemeClr val="accent1">
                  <a:lumMod val="60000"/>
                  <a:lumOff val="40000"/>
                </a:schemeClr>
              </a:buClr>
              <a:buFont typeface="Candara" pitchFamily="34" charset="0"/>
              <a:buChar char="•"/>
              <a:defRPr/>
            </a:pPr>
            <a:r>
              <a:rPr lang="en-US" smtClean="0">
                <a:ea typeface="+mn-ea"/>
                <a:cs typeface="+mn-cs"/>
              </a:rPr>
              <a:t>A wide variety of phenotypes results</a:t>
            </a:r>
          </a:p>
          <a:p>
            <a:pPr eaLnBrk="1" fontAlgn="auto" hangingPunct="1">
              <a:spcAft>
                <a:spcPts val="0"/>
              </a:spcAft>
              <a:buClr>
                <a:schemeClr val="accent1">
                  <a:lumMod val="60000"/>
                  <a:lumOff val="40000"/>
                </a:schemeClr>
              </a:buClr>
              <a:buFont typeface="Candara" pitchFamily="34" charset="0"/>
              <a:buChar char="•"/>
              <a:defRPr/>
            </a:pPr>
            <a:r>
              <a:rPr lang="en-US" smtClean="0">
                <a:ea typeface="+mn-ea"/>
                <a:cs typeface="+mn-cs"/>
              </a:rPr>
              <a:t>Ex. Skin color and height in humans</a:t>
            </a:r>
          </a:p>
        </p:txBody>
      </p:sp>
      <p:pic>
        <p:nvPicPr>
          <p:cNvPr id="100359" name="Picture 7" descr="SKIN1A"/>
          <p:cNvPicPr>
            <a:picLocks noGrp="1" noChangeAspect="1" noChangeArrowheads="1"/>
          </p:cNvPicPr>
          <p:nvPr>
            <p:ph type="clipArt" sz="half" idx="2"/>
          </p:nvPr>
        </p:nvPicPr>
        <p:blipFill>
          <a:blip r:embed="rId3">
            <a:lum bright="-12000" contrast="24000"/>
            <a:extLst>
              <a:ext uri="{28A0092B-C50C-407E-A947-70E740481C1C}">
                <a14:useLocalDpi xmlns:a14="http://schemas.microsoft.com/office/drawing/2010/main" val="0"/>
              </a:ext>
            </a:extLst>
          </a:blip>
          <a:srcRect/>
          <a:stretch>
            <a:fillRect/>
          </a:stretch>
        </p:blipFill>
        <p:spPr>
          <a:xfrm>
            <a:off x="5067300" y="1749546"/>
            <a:ext cx="3314700" cy="2598617"/>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5780" name="Picture 12" descr="Histogram I"/>
          <p:cNvPicPr>
            <a:picLocks noChangeAspect="1" noChangeArrowheads="1"/>
          </p:cNvPicPr>
          <p:nvPr/>
        </p:nvPicPr>
        <p:blipFill>
          <a:blip r:embed="rId4">
            <a:lum bright="-24000" contrast="48000"/>
            <a:extLst>
              <a:ext uri="{28A0092B-C50C-407E-A947-70E740481C1C}">
                <a14:useLocalDpi xmlns:a14="http://schemas.microsoft.com/office/drawing/2010/main" val="0"/>
              </a:ext>
            </a:extLst>
          </a:blip>
          <a:srcRect/>
          <a:stretch>
            <a:fillRect/>
          </a:stretch>
        </p:blipFill>
        <p:spPr bwMode="auto">
          <a:xfrm>
            <a:off x="4878388" y="4397375"/>
            <a:ext cx="4154487"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twinsGR210206_450x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304800"/>
            <a:ext cx="9128125"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71b5e4d8b4225de08975a251f116dcca4223dfd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470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1"/>
          <p:cNvSpPr>
            <a:spLocks noChangeArrowheads="1"/>
          </p:cNvSpPr>
          <p:nvPr/>
        </p:nvSpPr>
        <p:spPr bwMode="auto">
          <a:xfrm>
            <a:off x="0" y="6302375"/>
            <a:ext cx="9220200" cy="522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hlinkClick r:id="rId3"/>
              </a:rPr>
              <a:t>https://www.yahoo.com/parenting/no-one-believes-these-biracial-twins-are-sisters-112610479632.html</a:t>
            </a:r>
            <a:endParaRPr lang="en-US" sz="1400"/>
          </a:p>
          <a:p>
            <a:endParaRPr 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Polygenic Traits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Parents will roll more than once</a:t>
            </a:r>
          </a:p>
          <a:p>
            <a:r>
              <a:rPr lang="en-US" dirty="0" smtClean="0"/>
              <a:t>MANY phenotypes will result</a:t>
            </a:r>
          </a:p>
          <a:p>
            <a:r>
              <a:rPr lang="en-US" dirty="0" smtClean="0"/>
              <a:t>Example: #5 Skin Color</a:t>
            </a:r>
          </a:p>
          <a:p>
            <a:r>
              <a:rPr lang="en-US" dirty="0" smtClean="0"/>
              <a:t>Three genes are involved so each parent will roll three times—once for the “A” gene, once for the “B” gene and once for the “C” gene.  Record all three in the same space on the chart.</a:t>
            </a:r>
          </a:p>
          <a:p>
            <a:r>
              <a:rPr lang="en-US" dirty="0" smtClean="0"/>
              <a:t>The child will receive six total genes, and each capital letter will add color.  AABBCC will be very dark skinned.  </a:t>
            </a:r>
            <a:r>
              <a:rPr lang="en-US" dirty="0" err="1"/>
              <a:t>a</a:t>
            </a:r>
            <a:r>
              <a:rPr lang="en-US" dirty="0" err="1" smtClean="0"/>
              <a:t>abbcc</a:t>
            </a:r>
            <a:r>
              <a:rPr lang="en-US" dirty="0" smtClean="0"/>
              <a:t> will be very light skinned.  </a:t>
            </a:r>
            <a:r>
              <a:rPr lang="en-US" dirty="0" err="1" smtClean="0"/>
              <a:t>AaBbCc</a:t>
            </a:r>
            <a:r>
              <a:rPr lang="en-US" dirty="0" smtClean="0"/>
              <a:t> will have a medium skin tone.  See #5 on the lab for specifics.</a:t>
            </a:r>
            <a:endParaRPr lang="en-US" dirty="0"/>
          </a:p>
        </p:txBody>
      </p:sp>
    </p:spTree>
    <p:extLst>
      <p:ext uri="{BB962C8B-B14F-4D97-AF65-F5344CB8AC3E}">
        <p14:creationId xmlns:p14="http://schemas.microsoft.com/office/powerpoint/2010/main" val="18402283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Polygenic Traits</a:t>
            </a:r>
            <a:endParaRPr lang="en-US" dirty="0"/>
          </a:p>
        </p:txBody>
      </p:sp>
      <p:pic>
        <p:nvPicPr>
          <p:cNvPr id="4" name="Picture 3" descr="image2.JPG"/>
          <p:cNvPicPr>
            <a:picLocks noChangeAspect="1"/>
          </p:cNvPicPr>
          <p:nvPr/>
        </p:nvPicPr>
        <p:blipFill rotWithShape="1">
          <a:blip r:embed="rId2" cstate="print">
            <a:extLst>
              <a:ext uri="{28A0092B-C50C-407E-A947-70E740481C1C}">
                <a14:useLocalDpi xmlns:a14="http://schemas.microsoft.com/office/drawing/2010/main" val="0"/>
              </a:ext>
            </a:extLst>
          </a:blip>
          <a:srcRect t="51292" b="9063"/>
          <a:stretch/>
        </p:blipFill>
        <p:spPr>
          <a:xfrm>
            <a:off x="0" y="2358691"/>
            <a:ext cx="9144000" cy="2707612"/>
          </a:xfrm>
          <a:prstGeom prst="rect">
            <a:avLst/>
          </a:prstGeom>
        </p:spPr>
      </p:pic>
      <p:sp>
        <p:nvSpPr>
          <p:cNvPr id="5" name="TextBox 4"/>
          <p:cNvSpPr txBox="1"/>
          <p:nvPr/>
        </p:nvSpPr>
        <p:spPr>
          <a:xfrm>
            <a:off x="2354000" y="3595431"/>
            <a:ext cx="566982" cy="369332"/>
          </a:xfrm>
          <a:prstGeom prst="rect">
            <a:avLst/>
          </a:prstGeom>
          <a:noFill/>
        </p:spPr>
        <p:txBody>
          <a:bodyPr wrap="none" rtlCol="0">
            <a:spAutoFit/>
          </a:bodyPr>
          <a:lstStyle/>
          <a:p>
            <a:r>
              <a:rPr lang="en-US" dirty="0" err="1" smtClean="0"/>
              <a:t>aBC</a:t>
            </a:r>
            <a:endParaRPr lang="en-US" dirty="0"/>
          </a:p>
        </p:txBody>
      </p:sp>
      <p:sp>
        <p:nvSpPr>
          <p:cNvPr id="6" name="TextBox 5"/>
          <p:cNvSpPr txBox="1"/>
          <p:nvPr/>
        </p:nvSpPr>
        <p:spPr>
          <a:xfrm>
            <a:off x="3468503" y="3552516"/>
            <a:ext cx="542862" cy="369332"/>
          </a:xfrm>
          <a:prstGeom prst="rect">
            <a:avLst/>
          </a:prstGeom>
          <a:noFill/>
        </p:spPr>
        <p:txBody>
          <a:bodyPr wrap="none" rtlCol="0">
            <a:spAutoFit/>
          </a:bodyPr>
          <a:lstStyle/>
          <a:p>
            <a:r>
              <a:rPr lang="en-US" dirty="0" err="1" smtClean="0"/>
              <a:t>abC</a:t>
            </a:r>
            <a:endParaRPr lang="en-US" dirty="0"/>
          </a:p>
        </p:txBody>
      </p:sp>
      <p:sp>
        <p:nvSpPr>
          <p:cNvPr id="7" name="TextBox 6"/>
          <p:cNvSpPr txBox="1"/>
          <p:nvPr/>
        </p:nvSpPr>
        <p:spPr>
          <a:xfrm>
            <a:off x="4451638" y="3552516"/>
            <a:ext cx="925178" cy="369332"/>
          </a:xfrm>
          <a:prstGeom prst="rect">
            <a:avLst/>
          </a:prstGeom>
          <a:noFill/>
        </p:spPr>
        <p:txBody>
          <a:bodyPr wrap="none" rtlCol="0">
            <a:spAutoFit/>
          </a:bodyPr>
          <a:lstStyle/>
          <a:p>
            <a:r>
              <a:rPr lang="en-US" dirty="0" err="1" smtClean="0"/>
              <a:t>aaBbCC</a:t>
            </a:r>
            <a:endParaRPr lang="en-US" dirty="0"/>
          </a:p>
        </p:txBody>
      </p:sp>
      <p:sp>
        <p:nvSpPr>
          <p:cNvPr id="8" name="TextBox 7"/>
          <p:cNvSpPr txBox="1"/>
          <p:nvPr/>
        </p:nvSpPr>
        <p:spPr>
          <a:xfrm>
            <a:off x="5665722" y="3552516"/>
            <a:ext cx="1571351" cy="369332"/>
          </a:xfrm>
          <a:prstGeom prst="rect">
            <a:avLst/>
          </a:prstGeom>
          <a:noFill/>
        </p:spPr>
        <p:txBody>
          <a:bodyPr wrap="none" rtlCol="0">
            <a:spAutoFit/>
          </a:bodyPr>
          <a:lstStyle/>
          <a:p>
            <a:r>
              <a:rPr lang="en-US" dirty="0" smtClean="0"/>
              <a:t>Medium brown</a:t>
            </a:r>
            <a:endParaRPr lang="en-US" dirty="0"/>
          </a:p>
        </p:txBody>
      </p:sp>
      <p:sp>
        <p:nvSpPr>
          <p:cNvPr id="9" name="TextBox 8"/>
          <p:cNvSpPr txBox="1"/>
          <p:nvPr/>
        </p:nvSpPr>
        <p:spPr>
          <a:xfrm>
            <a:off x="7237073" y="3533148"/>
            <a:ext cx="2095445" cy="369332"/>
          </a:xfrm>
          <a:prstGeom prst="rect">
            <a:avLst/>
          </a:prstGeom>
          <a:noFill/>
        </p:spPr>
        <p:txBody>
          <a:bodyPr wrap="none" rtlCol="0">
            <a:spAutoFit/>
          </a:bodyPr>
          <a:lstStyle/>
          <a:p>
            <a:r>
              <a:rPr lang="en-US" dirty="0" smtClean="0"/>
              <a:t>Polygenic inheritance</a:t>
            </a:r>
            <a:endParaRPr lang="en-US" dirty="0"/>
          </a:p>
        </p:txBody>
      </p:sp>
    </p:spTree>
    <p:extLst>
      <p:ext uri="{BB962C8B-B14F-4D97-AF65-F5344CB8AC3E}">
        <p14:creationId xmlns:p14="http://schemas.microsoft.com/office/powerpoint/2010/main" val="252507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#11 Eye Color</a:t>
            </a:r>
            <a:endParaRPr lang="en-US" dirty="0"/>
          </a:p>
        </p:txBody>
      </p:sp>
      <p:sp>
        <p:nvSpPr>
          <p:cNvPr id="5" name="Content Placeholder 4"/>
          <p:cNvSpPr>
            <a:spLocks noGrp="1"/>
          </p:cNvSpPr>
          <p:nvPr>
            <p:ph idx="1"/>
          </p:nvPr>
        </p:nvSpPr>
        <p:spPr/>
        <p:txBody>
          <a:bodyPr/>
          <a:lstStyle/>
          <a:p>
            <a:r>
              <a:rPr lang="en-US" dirty="0" smtClean="0"/>
              <a:t>Another polygenic trait</a:t>
            </a:r>
          </a:p>
          <a:p>
            <a:r>
              <a:rPr lang="en-US" dirty="0" smtClean="0"/>
              <a:t>Two genes are involved so each parent will roll twice—once for an “A” gene and once for a “B” gene.</a:t>
            </a:r>
          </a:p>
          <a:p>
            <a:r>
              <a:rPr lang="en-US" dirty="0" smtClean="0"/>
              <a:t>The child will receive four total genes.</a:t>
            </a:r>
            <a:endParaRPr lang="en-US" dirty="0"/>
          </a:p>
        </p:txBody>
      </p:sp>
    </p:spTree>
    <p:extLst>
      <p:ext uri="{BB962C8B-B14F-4D97-AF65-F5344CB8AC3E}">
        <p14:creationId xmlns:p14="http://schemas.microsoft.com/office/powerpoint/2010/main" val="17269129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Polygenic Traits</a:t>
            </a:r>
            <a:endParaRPr lang="en-US" dirty="0"/>
          </a:p>
        </p:txBody>
      </p:sp>
      <p:pic>
        <p:nvPicPr>
          <p:cNvPr id="4" name="Picture 3" descr="image1.JPG"/>
          <p:cNvPicPr>
            <a:picLocks noChangeAspect="1"/>
          </p:cNvPicPr>
          <p:nvPr/>
        </p:nvPicPr>
        <p:blipFill rotWithShape="1">
          <a:blip r:embed="rId2" cstate="print">
            <a:extLst>
              <a:ext uri="{28A0092B-C50C-407E-A947-70E740481C1C}">
                <a14:useLocalDpi xmlns:a14="http://schemas.microsoft.com/office/drawing/2010/main" val="0"/>
              </a:ext>
            </a:extLst>
          </a:blip>
          <a:srcRect t="44628" b="10458"/>
          <a:stretch/>
        </p:blipFill>
        <p:spPr>
          <a:xfrm>
            <a:off x="78154" y="2569308"/>
            <a:ext cx="9144000" cy="3067538"/>
          </a:xfrm>
          <a:prstGeom prst="rect">
            <a:avLst/>
          </a:prstGeom>
        </p:spPr>
      </p:pic>
      <p:sp>
        <p:nvSpPr>
          <p:cNvPr id="5" name="TextBox 4"/>
          <p:cNvSpPr txBox="1"/>
          <p:nvPr/>
        </p:nvSpPr>
        <p:spPr>
          <a:xfrm>
            <a:off x="2500923" y="3762103"/>
            <a:ext cx="482900" cy="369332"/>
          </a:xfrm>
          <a:prstGeom prst="rect">
            <a:avLst/>
          </a:prstGeom>
          <a:noFill/>
        </p:spPr>
        <p:txBody>
          <a:bodyPr wrap="none" rtlCol="0">
            <a:spAutoFit/>
          </a:bodyPr>
          <a:lstStyle/>
          <a:p>
            <a:r>
              <a:rPr lang="en-US" dirty="0" smtClean="0"/>
              <a:t>AB</a:t>
            </a:r>
            <a:endParaRPr lang="en-US" dirty="0"/>
          </a:p>
        </p:txBody>
      </p:sp>
      <p:sp>
        <p:nvSpPr>
          <p:cNvPr id="6" name="TextBox 5"/>
          <p:cNvSpPr txBox="1"/>
          <p:nvPr/>
        </p:nvSpPr>
        <p:spPr>
          <a:xfrm>
            <a:off x="3604846" y="3762103"/>
            <a:ext cx="420345" cy="369332"/>
          </a:xfrm>
          <a:prstGeom prst="rect">
            <a:avLst/>
          </a:prstGeom>
          <a:noFill/>
        </p:spPr>
        <p:txBody>
          <a:bodyPr wrap="none" rtlCol="0">
            <a:spAutoFit/>
          </a:bodyPr>
          <a:lstStyle/>
          <a:p>
            <a:r>
              <a:rPr lang="en-US" dirty="0" err="1" smtClean="0"/>
              <a:t>aB</a:t>
            </a:r>
            <a:endParaRPr lang="en-US" dirty="0"/>
          </a:p>
        </p:txBody>
      </p:sp>
      <p:sp>
        <p:nvSpPr>
          <p:cNvPr id="7" name="TextBox 6"/>
          <p:cNvSpPr txBox="1"/>
          <p:nvPr/>
        </p:nvSpPr>
        <p:spPr>
          <a:xfrm>
            <a:off x="4650154" y="3742565"/>
            <a:ext cx="718579" cy="369332"/>
          </a:xfrm>
          <a:prstGeom prst="rect">
            <a:avLst/>
          </a:prstGeom>
          <a:noFill/>
        </p:spPr>
        <p:txBody>
          <a:bodyPr wrap="none" rtlCol="0">
            <a:spAutoFit/>
          </a:bodyPr>
          <a:lstStyle/>
          <a:p>
            <a:r>
              <a:rPr lang="en-US" dirty="0" err="1" smtClean="0"/>
              <a:t>AaBB</a:t>
            </a:r>
            <a:endParaRPr lang="en-US" dirty="0"/>
          </a:p>
        </p:txBody>
      </p:sp>
      <p:sp>
        <p:nvSpPr>
          <p:cNvPr id="8" name="TextBox 7"/>
          <p:cNvSpPr txBox="1"/>
          <p:nvPr/>
        </p:nvSpPr>
        <p:spPr>
          <a:xfrm>
            <a:off x="5675924" y="3723026"/>
            <a:ext cx="1710775" cy="369332"/>
          </a:xfrm>
          <a:prstGeom prst="rect">
            <a:avLst/>
          </a:prstGeom>
          <a:noFill/>
        </p:spPr>
        <p:txBody>
          <a:bodyPr wrap="none" rtlCol="0">
            <a:spAutoFit/>
          </a:bodyPr>
          <a:lstStyle/>
          <a:p>
            <a:r>
              <a:rPr lang="en-US" dirty="0" smtClean="0"/>
              <a:t>Dark brown eyes</a:t>
            </a:r>
            <a:endParaRPr lang="en-US" dirty="0"/>
          </a:p>
        </p:txBody>
      </p:sp>
      <p:sp>
        <p:nvSpPr>
          <p:cNvPr id="9" name="TextBox 8"/>
          <p:cNvSpPr txBox="1"/>
          <p:nvPr/>
        </p:nvSpPr>
        <p:spPr>
          <a:xfrm>
            <a:off x="7296177" y="3769280"/>
            <a:ext cx="2095445" cy="369332"/>
          </a:xfrm>
          <a:prstGeom prst="rect">
            <a:avLst/>
          </a:prstGeom>
          <a:noFill/>
        </p:spPr>
        <p:txBody>
          <a:bodyPr wrap="none" rtlCol="0">
            <a:spAutoFit/>
          </a:bodyPr>
          <a:lstStyle/>
          <a:p>
            <a:r>
              <a:rPr lang="en-US" dirty="0" smtClean="0"/>
              <a:t>Polygenic inheritance</a:t>
            </a:r>
            <a:endParaRPr lang="en-US" dirty="0"/>
          </a:p>
        </p:txBody>
      </p:sp>
    </p:spTree>
    <p:extLst>
      <p:ext uri="{BB962C8B-B14F-4D97-AF65-F5344CB8AC3E}">
        <p14:creationId xmlns:p14="http://schemas.microsoft.com/office/powerpoint/2010/main" val="404022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for Traits</a:t>
            </a:r>
            <a:endParaRPr lang="en-US" dirty="0"/>
          </a:p>
        </p:txBody>
      </p:sp>
      <p:sp>
        <p:nvSpPr>
          <p:cNvPr id="3" name="Content Placeholder 2"/>
          <p:cNvSpPr>
            <a:spLocks noGrp="1"/>
          </p:cNvSpPr>
          <p:nvPr>
            <p:ph idx="1"/>
          </p:nvPr>
        </p:nvSpPr>
        <p:spPr/>
        <p:txBody>
          <a:bodyPr>
            <a:normAutofit lnSpcReduction="10000"/>
          </a:bodyPr>
          <a:lstStyle/>
          <a:p>
            <a:r>
              <a:rPr lang="en-US" dirty="0" smtClean="0"/>
              <a:t>Each partner/parent will need a coin or access to a coin toss app.</a:t>
            </a:r>
          </a:p>
          <a:p>
            <a:r>
              <a:rPr lang="en-US" dirty="0" smtClean="0"/>
              <a:t>For the first trait, only the “Dad” will roll a coin.  Heads will be a boy, tails will be a girl.</a:t>
            </a:r>
          </a:p>
          <a:p>
            <a:r>
              <a:rPr lang="en-US" dirty="0" smtClean="0"/>
              <a:t>For the remaining traits, both parents will roll.  Heads will indicate the dominant trait (ex. A,) and tails will indicate the recessive trait (ex. A.)</a:t>
            </a:r>
          </a:p>
          <a:p>
            <a:r>
              <a:rPr lang="en-US" dirty="0" smtClean="0"/>
              <a:t>The child’s genotype is the combination of both parents’ genes (Ex. </a:t>
            </a:r>
            <a:r>
              <a:rPr lang="en-US" dirty="0" err="1" smtClean="0"/>
              <a:t>Aa</a:t>
            </a:r>
            <a:r>
              <a:rPr lang="en-US" dirty="0" smtClean="0"/>
              <a:t>)</a:t>
            </a:r>
            <a:endParaRPr lang="en-US" dirty="0"/>
          </a:p>
        </p:txBody>
      </p:sp>
    </p:spTree>
    <p:extLst>
      <p:ext uri="{BB962C8B-B14F-4D97-AF65-F5344CB8AC3E}">
        <p14:creationId xmlns:p14="http://schemas.microsoft.com/office/powerpoint/2010/main" val="35983624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Determination</a:t>
            </a:r>
            <a:endParaRPr lang="en-US" dirty="0"/>
          </a:p>
        </p:txBody>
      </p:sp>
      <p:pic>
        <p:nvPicPr>
          <p:cNvPr id="5" name="Picture 4" descr="image2.JPG"/>
          <p:cNvPicPr>
            <a:picLocks noChangeAspect="1"/>
          </p:cNvPicPr>
          <p:nvPr/>
        </p:nvPicPr>
        <p:blipFill rotWithShape="1">
          <a:blip r:embed="rId2" cstate="print">
            <a:extLst>
              <a:ext uri="{28A0092B-C50C-407E-A947-70E740481C1C}">
                <a14:useLocalDpi xmlns:a14="http://schemas.microsoft.com/office/drawing/2010/main" val="0"/>
              </a:ext>
            </a:extLst>
          </a:blip>
          <a:srcRect b="51840"/>
          <a:stretch/>
        </p:blipFill>
        <p:spPr>
          <a:xfrm>
            <a:off x="0" y="2323088"/>
            <a:ext cx="9144000" cy="3289236"/>
          </a:xfrm>
          <a:prstGeom prst="rect">
            <a:avLst/>
          </a:prstGeom>
        </p:spPr>
      </p:pic>
      <p:sp>
        <p:nvSpPr>
          <p:cNvPr id="6" name="TextBox 5"/>
          <p:cNvSpPr txBox="1"/>
          <p:nvPr/>
        </p:nvSpPr>
        <p:spPr>
          <a:xfrm>
            <a:off x="3477846" y="4787872"/>
            <a:ext cx="351378" cy="369332"/>
          </a:xfrm>
          <a:prstGeom prst="rect">
            <a:avLst/>
          </a:prstGeom>
          <a:noFill/>
        </p:spPr>
        <p:txBody>
          <a:bodyPr wrap="none" rtlCol="0">
            <a:spAutoFit/>
          </a:bodyPr>
          <a:lstStyle/>
          <a:p>
            <a:r>
              <a:rPr lang="en-US" dirty="0" smtClean="0"/>
              <a:t>X</a:t>
            </a:r>
            <a:endParaRPr lang="en-US" dirty="0"/>
          </a:p>
        </p:txBody>
      </p:sp>
      <p:sp>
        <p:nvSpPr>
          <p:cNvPr id="7" name="TextBox 6"/>
          <p:cNvSpPr txBox="1"/>
          <p:nvPr/>
        </p:nvSpPr>
        <p:spPr>
          <a:xfrm>
            <a:off x="4630615" y="4787872"/>
            <a:ext cx="518091" cy="369332"/>
          </a:xfrm>
          <a:prstGeom prst="rect">
            <a:avLst/>
          </a:prstGeom>
          <a:noFill/>
        </p:spPr>
        <p:txBody>
          <a:bodyPr wrap="none" rtlCol="0">
            <a:spAutoFit/>
          </a:bodyPr>
          <a:lstStyle/>
          <a:p>
            <a:r>
              <a:rPr lang="en-US" dirty="0" smtClean="0"/>
              <a:t>XX</a:t>
            </a:r>
            <a:endParaRPr lang="en-US" dirty="0"/>
          </a:p>
        </p:txBody>
      </p:sp>
      <p:sp>
        <p:nvSpPr>
          <p:cNvPr id="8" name="TextBox 7"/>
          <p:cNvSpPr txBox="1"/>
          <p:nvPr/>
        </p:nvSpPr>
        <p:spPr>
          <a:xfrm>
            <a:off x="5802923" y="4768334"/>
            <a:ext cx="787395" cy="369332"/>
          </a:xfrm>
          <a:prstGeom prst="rect">
            <a:avLst/>
          </a:prstGeom>
          <a:noFill/>
        </p:spPr>
        <p:txBody>
          <a:bodyPr wrap="none" rtlCol="0">
            <a:spAutoFit/>
          </a:bodyPr>
          <a:lstStyle/>
          <a:p>
            <a:r>
              <a:rPr lang="en-US" dirty="0" smtClean="0"/>
              <a:t>female</a:t>
            </a:r>
            <a:endParaRPr lang="en-US" dirty="0"/>
          </a:p>
        </p:txBody>
      </p:sp>
    </p:spTree>
    <p:extLst>
      <p:ext uri="{BB962C8B-B14F-4D97-AF65-F5344CB8AC3E}">
        <p14:creationId xmlns:p14="http://schemas.microsoft.com/office/powerpoint/2010/main" val="134347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a:t>
            </a:r>
            <a:r>
              <a:rPr lang="en-US" dirty="0" err="1" smtClean="0"/>
              <a:t>Mendelian</a:t>
            </a:r>
            <a:r>
              <a:rPr lang="en-US" dirty="0" smtClean="0"/>
              <a:t> Inheritance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traits we have studied so far have been inherited by simple </a:t>
            </a:r>
            <a:r>
              <a:rPr lang="en-US" dirty="0" err="1" smtClean="0"/>
              <a:t>Mendelian</a:t>
            </a:r>
            <a:r>
              <a:rPr lang="en-US" dirty="0" smtClean="0"/>
              <a:t> inheritance.  </a:t>
            </a:r>
          </a:p>
          <a:p>
            <a:pPr lvl="1"/>
            <a:r>
              <a:rPr lang="en-US" dirty="0" smtClean="0"/>
              <a:t>Genes are either dominant or recessive.</a:t>
            </a:r>
          </a:p>
          <a:p>
            <a:pPr lvl="1"/>
            <a:r>
              <a:rPr lang="en-US" dirty="0"/>
              <a:t>D</a:t>
            </a:r>
            <a:r>
              <a:rPr lang="en-US" dirty="0" smtClean="0"/>
              <a:t>ominant covers up recessive.</a:t>
            </a:r>
          </a:p>
          <a:p>
            <a:r>
              <a:rPr lang="en-US" dirty="0" smtClean="0"/>
              <a:t>TWO phenotypes result</a:t>
            </a:r>
          </a:p>
          <a:p>
            <a:r>
              <a:rPr lang="en-US" dirty="0" smtClean="0"/>
              <a:t>Example: #1 Face Shape</a:t>
            </a:r>
          </a:p>
          <a:p>
            <a:r>
              <a:rPr lang="en-US" dirty="0" smtClean="0"/>
              <a:t>RR and </a:t>
            </a:r>
            <a:r>
              <a:rPr lang="en-US" dirty="0" err="1" smtClean="0"/>
              <a:t>Rr</a:t>
            </a:r>
            <a:r>
              <a:rPr lang="en-US" dirty="0" smtClean="0"/>
              <a:t> both result in a round face</a:t>
            </a:r>
          </a:p>
          <a:p>
            <a:r>
              <a:rPr lang="en-US" dirty="0" err="1" smtClean="0"/>
              <a:t>rr</a:t>
            </a:r>
            <a:r>
              <a:rPr lang="en-US" dirty="0" smtClean="0"/>
              <a:t> will mean a square face</a:t>
            </a:r>
            <a:endParaRPr lang="en-US" dirty="0"/>
          </a:p>
        </p:txBody>
      </p:sp>
    </p:spTree>
    <p:extLst>
      <p:ext uri="{BB962C8B-B14F-4D97-AF65-F5344CB8AC3E}">
        <p14:creationId xmlns:p14="http://schemas.microsoft.com/office/powerpoint/2010/main" val="1257047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a:t>
            </a:r>
            <a:r>
              <a:rPr lang="en-US" dirty="0" err="1" smtClean="0"/>
              <a:t>Mendelian</a:t>
            </a:r>
            <a:r>
              <a:rPr lang="en-US" dirty="0" smtClean="0"/>
              <a:t> Inheritance</a:t>
            </a:r>
            <a:endParaRPr lang="en-US" dirty="0"/>
          </a:p>
        </p:txBody>
      </p:sp>
      <p:pic>
        <p:nvPicPr>
          <p:cNvPr id="4" name="Picture 3" descr="image2.JPG"/>
          <p:cNvPicPr>
            <a:picLocks noChangeAspect="1"/>
          </p:cNvPicPr>
          <p:nvPr/>
        </p:nvPicPr>
        <p:blipFill rotWithShape="1">
          <a:blip r:embed="rId2" cstate="print">
            <a:extLst>
              <a:ext uri="{28A0092B-C50C-407E-A947-70E740481C1C}">
                <a14:useLocalDpi xmlns:a14="http://schemas.microsoft.com/office/drawing/2010/main" val="0"/>
              </a:ext>
            </a:extLst>
          </a:blip>
          <a:srcRect t="17022" b="41640"/>
          <a:stretch/>
        </p:blipFill>
        <p:spPr>
          <a:xfrm>
            <a:off x="0" y="2393461"/>
            <a:ext cx="9144000" cy="2823308"/>
          </a:xfrm>
          <a:prstGeom prst="rect">
            <a:avLst/>
          </a:prstGeom>
        </p:spPr>
      </p:pic>
      <p:sp>
        <p:nvSpPr>
          <p:cNvPr id="5" name="TextBox 4"/>
          <p:cNvSpPr txBox="1"/>
          <p:nvPr/>
        </p:nvSpPr>
        <p:spPr>
          <a:xfrm>
            <a:off x="2552969" y="4143103"/>
            <a:ext cx="338554" cy="369332"/>
          </a:xfrm>
          <a:prstGeom prst="rect">
            <a:avLst/>
          </a:prstGeom>
          <a:noFill/>
        </p:spPr>
        <p:txBody>
          <a:bodyPr wrap="none" rtlCol="0">
            <a:spAutoFit/>
          </a:bodyPr>
          <a:lstStyle/>
          <a:p>
            <a:r>
              <a:rPr lang="en-US" dirty="0" smtClean="0"/>
              <a:t>R</a:t>
            </a:r>
            <a:endParaRPr lang="en-US" dirty="0"/>
          </a:p>
        </p:txBody>
      </p:sp>
      <p:sp>
        <p:nvSpPr>
          <p:cNvPr id="6" name="TextBox 5"/>
          <p:cNvSpPr txBox="1"/>
          <p:nvPr/>
        </p:nvSpPr>
        <p:spPr>
          <a:xfrm>
            <a:off x="3520747" y="4143103"/>
            <a:ext cx="261648" cy="369332"/>
          </a:xfrm>
          <a:prstGeom prst="rect">
            <a:avLst/>
          </a:prstGeom>
          <a:noFill/>
        </p:spPr>
        <p:txBody>
          <a:bodyPr wrap="none" rtlCol="0">
            <a:spAutoFit/>
          </a:bodyPr>
          <a:lstStyle/>
          <a:p>
            <a:r>
              <a:rPr lang="en-US" dirty="0" smtClean="0"/>
              <a:t>r</a:t>
            </a:r>
            <a:endParaRPr lang="en-US" dirty="0"/>
          </a:p>
        </p:txBody>
      </p:sp>
      <p:sp>
        <p:nvSpPr>
          <p:cNvPr id="7" name="TextBox 6"/>
          <p:cNvSpPr txBox="1"/>
          <p:nvPr/>
        </p:nvSpPr>
        <p:spPr>
          <a:xfrm>
            <a:off x="4601308" y="4133334"/>
            <a:ext cx="405918" cy="369332"/>
          </a:xfrm>
          <a:prstGeom prst="rect">
            <a:avLst/>
          </a:prstGeom>
          <a:noFill/>
        </p:spPr>
        <p:txBody>
          <a:bodyPr wrap="none" rtlCol="0">
            <a:spAutoFit/>
          </a:bodyPr>
          <a:lstStyle/>
          <a:p>
            <a:r>
              <a:rPr lang="en-US" dirty="0" err="1" smtClean="0"/>
              <a:t>Rr</a:t>
            </a:r>
            <a:endParaRPr lang="en-US" dirty="0"/>
          </a:p>
        </p:txBody>
      </p:sp>
      <p:sp>
        <p:nvSpPr>
          <p:cNvPr id="8" name="TextBox 7"/>
          <p:cNvSpPr txBox="1"/>
          <p:nvPr/>
        </p:nvSpPr>
        <p:spPr>
          <a:xfrm>
            <a:off x="5759436" y="4064000"/>
            <a:ext cx="1210588" cy="369332"/>
          </a:xfrm>
          <a:prstGeom prst="rect">
            <a:avLst/>
          </a:prstGeom>
          <a:noFill/>
        </p:spPr>
        <p:txBody>
          <a:bodyPr wrap="none" rtlCol="0">
            <a:spAutoFit/>
          </a:bodyPr>
          <a:lstStyle/>
          <a:p>
            <a:r>
              <a:rPr lang="en-US" dirty="0" smtClean="0"/>
              <a:t>Round face</a:t>
            </a:r>
            <a:endParaRPr lang="en-US" dirty="0"/>
          </a:p>
        </p:txBody>
      </p:sp>
      <p:sp>
        <p:nvSpPr>
          <p:cNvPr id="9" name="TextBox 8"/>
          <p:cNvSpPr txBox="1"/>
          <p:nvPr/>
        </p:nvSpPr>
        <p:spPr>
          <a:xfrm>
            <a:off x="7160846" y="4094257"/>
            <a:ext cx="1787669" cy="369332"/>
          </a:xfrm>
          <a:prstGeom prst="rect">
            <a:avLst/>
          </a:prstGeom>
          <a:noFill/>
        </p:spPr>
        <p:txBody>
          <a:bodyPr wrap="none" rtlCol="0">
            <a:spAutoFit/>
          </a:bodyPr>
          <a:lstStyle/>
          <a:p>
            <a:r>
              <a:rPr lang="en-US" dirty="0" smtClean="0"/>
              <a:t>Simple </a:t>
            </a:r>
            <a:r>
              <a:rPr lang="en-US" dirty="0" err="1" smtClean="0"/>
              <a:t>Mendelian</a:t>
            </a:r>
            <a:endParaRPr lang="en-US" dirty="0"/>
          </a:p>
        </p:txBody>
      </p:sp>
    </p:spTree>
    <p:extLst>
      <p:ext uri="{BB962C8B-B14F-4D97-AF65-F5344CB8AC3E}">
        <p14:creationId xmlns:p14="http://schemas.microsoft.com/office/powerpoint/2010/main" val="261109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Candara" charset="0"/>
              </a:rPr>
              <a:t>Incomplete Dominance</a:t>
            </a:r>
          </a:p>
        </p:txBody>
      </p:sp>
      <p:sp>
        <p:nvSpPr>
          <p:cNvPr id="97283" name="Rectangle 3"/>
          <p:cNvSpPr>
            <a:spLocks noGrp="1" noChangeArrowheads="1"/>
          </p:cNvSpPr>
          <p:nvPr>
            <p:ph type="body" sz="half" idx="1"/>
          </p:nvPr>
        </p:nvSpPr>
        <p:spPr>
          <a:xfrm>
            <a:off x="719993" y="1981200"/>
            <a:ext cx="3810000" cy="4114800"/>
          </a:xfrm>
        </p:spPr>
        <p:txBody>
          <a:bodyPr rtlCol="0">
            <a:normAutofit/>
          </a:bodyPr>
          <a:lstStyle/>
          <a:p>
            <a:pPr eaLnBrk="1" fontAlgn="auto" hangingPunct="1">
              <a:spcAft>
                <a:spcPts val="0"/>
              </a:spcAft>
              <a:buClr>
                <a:schemeClr val="accent1">
                  <a:lumMod val="60000"/>
                  <a:lumOff val="40000"/>
                </a:schemeClr>
              </a:buClr>
              <a:buFont typeface="Candara" pitchFamily="34" charset="0"/>
              <a:buChar char="•"/>
              <a:defRPr/>
            </a:pPr>
            <a:r>
              <a:rPr lang="en-US" dirty="0" smtClean="0">
                <a:ea typeface="+mn-ea"/>
                <a:cs typeface="+mn-cs"/>
              </a:rPr>
              <a:t>One allele is not completely dominant over another.</a:t>
            </a:r>
          </a:p>
          <a:p>
            <a:pPr eaLnBrk="1" fontAlgn="auto" hangingPunct="1">
              <a:spcAft>
                <a:spcPts val="0"/>
              </a:spcAft>
              <a:buClr>
                <a:schemeClr val="accent1">
                  <a:lumMod val="60000"/>
                  <a:lumOff val="40000"/>
                </a:schemeClr>
              </a:buClr>
              <a:buFont typeface="Candara" pitchFamily="34" charset="0"/>
              <a:buChar char="•"/>
              <a:defRPr/>
            </a:pPr>
            <a:r>
              <a:rPr lang="en-US" dirty="0" smtClean="0">
                <a:ea typeface="+mn-ea"/>
                <a:cs typeface="+mn-cs"/>
              </a:rPr>
              <a:t>The heterozygous phenotype is somewhere in between the two homozygous phenotypes.</a:t>
            </a:r>
          </a:p>
        </p:txBody>
      </p:sp>
      <p:pic>
        <p:nvPicPr>
          <p:cNvPr id="3" name="Picture 2" descr="temp1_L12A5_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154" y="2301816"/>
            <a:ext cx="4118219" cy="31792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descr="Image168.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400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Dominance</a:t>
            </a:r>
            <a:endParaRPr lang="en-US" dirty="0"/>
          </a:p>
        </p:txBody>
      </p:sp>
      <p:sp>
        <p:nvSpPr>
          <p:cNvPr id="3" name="Content Placeholder 2"/>
          <p:cNvSpPr>
            <a:spLocks noGrp="1"/>
          </p:cNvSpPr>
          <p:nvPr>
            <p:ph idx="1"/>
          </p:nvPr>
        </p:nvSpPr>
        <p:spPr/>
        <p:txBody>
          <a:bodyPr/>
          <a:lstStyle/>
          <a:p>
            <a:r>
              <a:rPr lang="en-US" dirty="0" smtClean="0"/>
              <a:t>THREE phenotypes result</a:t>
            </a:r>
          </a:p>
          <a:p>
            <a:r>
              <a:rPr lang="en-US" dirty="0" smtClean="0"/>
              <a:t>Example: #6 Hair Type</a:t>
            </a:r>
          </a:p>
          <a:p>
            <a:r>
              <a:rPr lang="en-US" dirty="0" smtClean="0"/>
              <a:t>CC will have curly hair</a:t>
            </a:r>
          </a:p>
          <a:p>
            <a:r>
              <a:rPr lang="en-US" dirty="0" smtClean="0"/>
              <a:t>Cc will have wavy hair</a:t>
            </a:r>
          </a:p>
          <a:p>
            <a:r>
              <a:rPr lang="en-US" dirty="0" smtClean="0"/>
              <a:t>cc will have straight hair</a:t>
            </a:r>
            <a:endParaRPr lang="en-US" dirty="0"/>
          </a:p>
        </p:txBody>
      </p:sp>
    </p:spTree>
    <p:extLst>
      <p:ext uri="{BB962C8B-B14F-4D97-AF65-F5344CB8AC3E}">
        <p14:creationId xmlns:p14="http://schemas.microsoft.com/office/powerpoint/2010/main" val="7214176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Dominance</a:t>
            </a:r>
            <a:endParaRPr lang="en-US" dirty="0"/>
          </a:p>
        </p:txBody>
      </p:sp>
      <p:pic>
        <p:nvPicPr>
          <p:cNvPr id="4" name="Picture 3" descr="image2.JPG"/>
          <p:cNvPicPr>
            <a:picLocks noChangeAspect="1"/>
          </p:cNvPicPr>
          <p:nvPr/>
        </p:nvPicPr>
        <p:blipFill rotWithShape="1">
          <a:blip r:embed="rId2" cstate="print">
            <a:extLst>
              <a:ext uri="{28A0092B-C50C-407E-A947-70E740481C1C}">
                <a14:useLocalDpi xmlns:a14="http://schemas.microsoft.com/office/drawing/2010/main" val="0"/>
              </a:ext>
            </a:extLst>
          </a:blip>
          <a:srcRect t="50365"/>
          <a:stretch/>
        </p:blipFill>
        <p:spPr>
          <a:xfrm>
            <a:off x="0" y="2168768"/>
            <a:ext cx="9144000" cy="3389923"/>
          </a:xfrm>
          <a:prstGeom prst="rect">
            <a:avLst/>
          </a:prstGeom>
        </p:spPr>
      </p:pic>
      <p:sp>
        <p:nvSpPr>
          <p:cNvPr id="5" name="TextBox 4"/>
          <p:cNvSpPr txBox="1"/>
          <p:nvPr/>
        </p:nvSpPr>
        <p:spPr>
          <a:xfrm>
            <a:off x="3536462" y="3976076"/>
            <a:ext cx="331303" cy="369332"/>
          </a:xfrm>
          <a:prstGeom prst="rect">
            <a:avLst/>
          </a:prstGeom>
          <a:noFill/>
        </p:spPr>
        <p:txBody>
          <a:bodyPr wrap="none" rtlCol="0">
            <a:spAutoFit/>
          </a:bodyPr>
          <a:lstStyle/>
          <a:p>
            <a:r>
              <a:rPr lang="en-US" dirty="0" smtClean="0"/>
              <a:t>C</a:t>
            </a:r>
            <a:endParaRPr lang="en-US" dirty="0"/>
          </a:p>
        </p:txBody>
      </p:sp>
      <p:sp>
        <p:nvSpPr>
          <p:cNvPr id="6" name="TextBox 5"/>
          <p:cNvSpPr txBox="1"/>
          <p:nvPr/>
        </p:nvSpPr>
        <p:spPr>
          <a:xfrm>
            <a:off x="2516826" y="3976076"/>
            <a:ext cx="280809" cy="369332"/>
          </a:xfrm>
          <a:prstGeom prst="rect">
            <a:avLst/>
          </a:prstGeom>
          <a:noFill/>
        </p:spPr>
        <p:txBody>
          <a:bodyPr wrap="none" rtlCol="0">
            <a:spAutoFit/>
          </a:bodyPr>
          <a:lstStyle/>
          <a:p>
            <a:r>
              <a:rPr lang="en-US" dirty="0" smtClean="0"/>
              <a:t>c</a:t>
            </a:r>
            <a:endParaRPr lang="en-US" dirty="0"/>
          </a:p>
        </p:txBody>
      </p:sp>
      <p:sp>
        <p:nvSpPr>
          <p:cNvPr id="7" name="TextBox 6"/>
          <p:cNvSpPr txBox="1"/>
          <p:nvPr/>
        </p:nvSpPr>
        <p:spPr>
          <a:xfrm>
            <a:off x="4620846" y="3956538"/>
            <a:ext cx="427446" cy="369332"/>
          </a:xfrm>
          <a:prstGeom prst="rect">
            <a:avLst/>
          </a:prstGeom>
          <a:noFill/>
        </p:spPr>
        <p:txBody>
          <a:bodyPr wrap="none" rtlCol="0">
            <a:spAutoFit/>
          </a:bodyPr>
          <a:lstStyle/>
          <a:p>
            <a:r>
              <a:rPr lang="en-US" dirty="0" smtClean="0"/>
              <a:t>Cc</a:t>
            </a:r>
            <a:endParaRPr lang="en-US" dirty="0"/>
          </a:p>
        </p:txBody>
      </p:sp>
      <p:sp>
        <p:nvSpPr>
          <p:cNvPr id="8" name="TextBox 7"/>
          <p:cNvSpPr txBox="1"/>
          <p:nvPr/>
        </p:nvSpPr>
        <p:spPr>
          <a:xfrm>
            <a:off x="5929923" y="3888153"/>
            <a:ext cx="1069524" cy="369332"/>
          </a:xfrm>
          <a:prstGeom prst="rect">
            <a:avLst/>
          </a:prstGeom>
          <a:noFill/>
        </p:spPr>
        <p:txBody>
          <a:bodyPr wrap="none" rtlCol="0">
            <a:spAutoFit/>
          </a:bodyPr>
          <a:lstStyle/>
          <a:p>
            <a:r>
              <a:rPr lang="en-US" dirty="0" smtClean="0"/>
              <a:t>Wavy hair</a:t>
            </a:r>
            <a:endParaRPr lang="en-US" dirty="0"/>
          </a:p>
        </p:txBody>
      </p:sp>
      <p:sp>
        <p:nvSpPr>
          <p:cNvPr id="9" name="TextBox 8"/>
          <p:cNvSpPr txBox="1"/>
          <p:nvPr/>
        </p:nvSpPr>
        <p:spPr>
          <a:xfrm>
            <a:off x="6999447" y="3879334"/>
            <a:ext cx="2262158" cy="369332"/>
          </a:xfrm>
          <a:prstGeom prst="rect">
            <a:avLst/>
          </a:prstGeom>
          <a:noFill/>
        </p:spPr>
        <p:txBody>
          <a:bodyPr wrap="none" rtlCol="0">
            <a:spAutoFit/>
          </a:bodyPr>
          <a:lstStyle/>
          <a:p>
            <a:r>
              <a:rPr lang="en-US" dirty="0" smtClean="0"/>
              <a:t>Incomplete dominance</a:t>
            </a:r>
            <a:endParaRPr lang="en-US" dirty="0"/>
          </a:p>
        </p:txBody>
      </p:sp>
    </p:spTree>
    <p:extLst>
      <p:ext uri="{BB962C8B-B14F-4D97-AF65-F5344CB8AC3E}">
        <p14:creationId xmlns:p14="http://schemas.microsoft.com/office/powerpoint/2010/main" val="165460481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252</TotalTime>
  <Words>464</Words>
  <Application>Microsoft Macintosh PowerPoint</Application>
  <PresentationFormat>On-screen Show (4:3)</PresentationFormat>
  <Paragraphs>69</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Formal</vt:lpstr>
      <vt:lpstr>Face Lab</vt:lpstr>
      <vt:lpstr>Rolling for Traits</vt:lpstr>
      <vt:lpstr>Sex Determination</vt:lpstr>
      <vt:lpstr>Simple Mendelian Inheritance</vt:lpstr>
      <vt:lpstr>Simple Mendelian Inheritance</vt:lpstr>
      <vt:lpstr>Incomplete Dominance</vt:lpstr>
      <vt:lpstr>PowerPoint Presentation</vt:lpstr>
      <vt:lpstr>Incomplete Dominance</vt:lpstr>
      <vt:lpstr>Incomplete Dominance</vt:lpstr>
      <vt:lpstr>Polygenic Traits</vt:lpstr>
      <vt:lpstr>PowerPoint Presentation</vt:lpstr>
      <vt:lpstr>PowerPoint Presentation</vt:lpstr>
      <vt:lpstr>Polygenic Traits</vt:lpstr>
      <vt:lpstr>Polygenic Traits</vt:lpstr>
      <vt:lpstr>#11 Eye Color</vt:lpstr>
      <vt:lpstr>Polygenic Traits</vt:lpstr>
    </vt:vector>
  </TitlesOfParts>
  <Company>LISD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Lab</dc:title>
  <dc:creator>Jennifer  Wind</dc:creator>
  <cp:lastModifiedBy>Emily Klein</cp:lastModifiedBy>
  <cp:revision>18</cp:revision>
  <dcterms:created xsi:type="dcterms:W3CDTF">2015-10-05T15:58:49Z</dcterms:created>
  <dcterms:modified xsi:type="dcterms:W3CDTF">2017-10-12T17:01:49Z</dcterms:modified>
</cp:coreProperties>
</file>