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5" r:id="rId1"/>
  </p:sldMasterIdLst>
  <p:sldIdLst>
    <p:sldId id="256" r:id="rId2"/>
    <p:sldId id="257" r:id="rId3"/>
    <p:sldId id="258" r:id="rId4"/>
    <p:sldId id="259" r:id="rId5"/>
    <p:sldId id="260" r:id="rId6"/>
    <p:sldId id="265" r:id="rId7"/>
    <p:sldId id="264" r:id="rId8"/>
    <p:sldId id="261" r:id="rId9"/>
    <p:sldId id="263"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2072"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069C06D-4ED8-42C6-905D-CA84CA1B6CBF}" type="datetime2">
              <a:rPr lang="en-US" smtClean="0"/>
              <a:t>Wednesday, November 8, 17</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Wednesday, November 8, 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4372C-B5AB-4C39-B273-B99224EB4DD5}" type="datetime2">
              <a:rPr lang="en-US" smtClean="0"/>
              <a:t>Wednesday, November 8, 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4CB1CAA-32CD-4B55-B92A-B8F0843CACF4}" type="datetime2">
              <a:rPr lang="en-US" smtClean="0"/>
              <a:t>Wednesday, November 8, 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Wednesday, November 8, 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4B82477-D5D3-4181-8C11-75D0F2433A87}" type="datetime2">
              <a:rPr lang="en-US" smtClean="0"/>
              <a:t>Wednesday, November 8, 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13E253B-1893-4367-8BAE-DF4BC10DC578}" type="datetime2">
              <a:rPr lang="en-US" smtClean="0"/>
              <a:t>Wednesday, November 8, 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62300D-25B3-4603-86C9-4CB776489F00}" type="datetime2">
              <a:rPr lang="en-US" smtClean="0"/>
              <a:t>Wednesday, November 8, 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Wednesday, November 8, 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Wednesday, November 8, 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EB412-E790-42EA-81FE-2925D3A43D91}" type="datetime2">
              <a:rPr lang="en-US" smtClean="0"/>
              <a:t>Wednesday, November 8, 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B385921-A91A-409C-921C-0E0EC1E750EC}" type="datetime2">
              <a:rPr lang="en-US" smtClean="0"/>
              <a:t>Wednesday, November 8, 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789C0F2-17E0-497A-9BBE-0C73201AAFE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youtube.com/watch?v=E4Y5ILzKgH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Invasive Species </a:t>
            </a:r>
            <a:br>
              <a:rPr lang="en-US" dirty="0" smtClean="0"/>
            </a:br>
            <a:r>
              <a:rPr lang="en-US" dirty="0" smtClean="0"/>
              <a:t>CER+</a:t>
            </a:r>
            <a:r>
              <a:rPr lang="en-US" dirty="0"/>
              <a:t>R</a:t>
            </a:r>
            <a:br>
              <a:rPr lang="en-US" dirty="0"/>
            </a:br>
            <a:r>
              <a:rPr lang="en-US" sz="2400" dirty="0" smtClean="0">
                <a:hlinkClick r:id="rId2"/>
              </a:rPr>
              <a:t>Texas Parks and Wildlife Video</a:t>
            </a:r>
            <a:endParaRPr lang="en-US" sz="2400" dirty="0"/>
          </a:p>
        </p:txBody>
      </p:sp>
    </p:spTree>
    <p:extLst>
      <p:ext uri="{BB962C8B-B14F-4D97-AF65-F5344CB8AC3E}">
        <p14:creationId xmlns:p14="http://schemas.microsoft.com/office/powerpoint/2010/main" val="18658684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838200"/>
          </a:xfrm>
        </p:spPr>
        <p:txBody>
          <a:bodyPr/>
          <a:lstStyle/>
          <a:p>
            <a:r>
              <a:rPr lang="en-US" dirty="0" smtClean="0"/>
              <a:t>Assignment</a:t>
            </a:r>
            <a:endParaRPr lang="en-US" dirty="0"/>
          </a:p>
        </p:txBody>
      </p:sp>
      <p:sp>
        <p:nvSpPr>
          <p:cNvPr id="3" name="Content Placeholder 2"/>
          <p:cNvSpPr>
            <a:spLocks noGrp="1"/>
          </p:cNvSpPr>
          <p:nvPr>
            <p:ph idx="1"/>
          </p:nvPr>
        </p:nvSpPr>
        <p:spPr>
          <a:xfrm>
            <a:off x="457200" y="1278467"/>
            <a:ext cx="8229600" cy="4525963"/>
          </a:xfrm>
        </p:spPr>
        <p:txBody>
          <a:bodyPr>
            <a:noAutofit/>
          </a:bodyPr>
          <a:lstStyle/>
          <a:p>
            <a:pPr marL="0" indent="0">
              <a:buNone/>
            </a:pPr>
            <a:r>
              <a:rPr lang="en-US" sz="1600" dirty="0"/>
              <a:t>Use the CER+R framework to write a scientific explanation explaining the impact of an invasive species on an environment. </a:t>
            </a:r>
          </a:p>
          <a:p>
            <a:pPr marL="0" indent="0">
              <a:buNone/>
            </a:pPr>
            <a:r>
              <a:rPr lang="en-US" sz="1600" dirty="0"/>
              <a:t> </a:t>
            </a:r>
          </a:p>
          <a:p>
            <a:pPr marL="0" indent="0">
              <a:buNone/>
            </a:pPr>
            <a:r>
              <a:rPr lang="en-US" sz="1600" b="1" dirty="0"/>
              <a:t>Claim: </a:t>
            </a:r>
            <a:r>
              <a:rPr lang="en-US" sz="1600" dirty="0"/>
              <a:t>a statement answers the original question/problem (15 points)</a:t>
            </a:r>
          </a:p>
          <a:p>
            <a:pPr marL="0" indent="0">
              <a:buNone/>
            </a:pPr>
            <a:r>
              <a:rPr lang="en-US" sz="1600" dirty="0"/>
              <a:t> </a:t>
            </a:r>
            <a:r>
              <a:rPr lang="en-US" sz="1600" i="1" dirty="0" smtClean="0"/>
              <a:t>How do zebra mussels impact the environment?</a:t>
            </a:r>
            <a:endParaRPr lang="en-US" sz="800" dirty="0" smtClean="0"/>
          </a:p>
          <a:p>
            <a:pPr marL="0" indent="0">
              <a:buNone/>
            </a:pPr>
            <a:r>
              <a:rPr lang="en-US" sz="1600" b="1" dirty="0" smtClean="0"/>
              <a:t>Evidence</a:t>
            </a:r>
            <a:r>
              <a:rPr lang="en-US" sz="1600" dirty="0" smtClean="0"/>
              <a:t>: scientific data that supports the claim (30 points)  </a:t>
            </a:r>
          </a:p>
          <a:p>
            <a:pPr marL="0" indent="0">
              <a:buNone/>
            </a:pPr>
            <a:r>
              <a:rPr lang="en-US" sz="1600" dirty="0" smtClean="0"/>
              <a:t>Data </a:t>
            </a:r>
            <a:r>
              <a:rPr lang="en-US" sz="1600" dirty="0"/>
              <a:t>needs to be appropriate and sufficient</a:t>
            </a:r>
          </a:p>
          <a:p>
            <a:pPr marL="0" indent="0">
              <a:buNone/>
            </a:pPr>
            <a:r>
              <a:rPr lang="en-US" sz="1600" b="1" dirty="0"/>
              <a:t> </a:t>
            </a:r>
            <a:r>
              <a:rPr lang="en-US" sz="1600" i="1" dirty="0" smtClean="0"/>
              <a:t>Refer to specific data from the graph.</a:t>
            </a:r>
            <a:endParaRPr lang="en-US" sz="1600" dirty="0"/>
          </a:p>
          <a:p>
            <a:pPr marL="0" indent="0">
              <a:buNone/>
            </a:pPr>
            <a:r>
              <a:rPr lang="en-US" sz="1600" b="1" dirty="0"/>
              <a:t>Reasoning: </a:t>
            </a:r>
            <a:r>
              <a:rPr lang="en-US" sz="1600" dirty="0"/>
              <a:t>a justification that connects the evidence to the claim.  (30 points)</a:t>
            </a:r>
          </a:p>
          <a:p>
            <a:pPr marL="0" indent="0">
              <a:buNone/>
            </a:pPr>
            <a:r>
              <a:rPr lang="en-US" sz="1600" dirty="0"/>
              <a:t>It shows why the data counts as evidence by using appropriate and sufficient scientific principles</a:t>
            </a:r>
          </a:p>
          <a:p>
            <a:pPr marL="0" indent="0">
              <a:buNone/>
            </a:pPr>
            <a:r>
              <a:rPr lang="en-US" sz="1600" dirty="0"/>
              <a:t> </a:t>
            </a:r>
            <a:r>
              <a:rPr lang="en-US" sz="1600" i="1" dirty="0" smtClean="0"/>
              <a:t>How does the graph data support your position?</a:t>
            </a:r>
            <a:endParaRPr lang="en-US" sz="1600" dirty="0"/>
          </a:p>
          <a:p>
            <a:pPr marL="0" indent="0">
              <a:buNone/>
            </a:pPr>
            <a:r>
              <a:rPr lang="en-US" sz="1600" b="1" dirty="0"/>
              <a:t>Rebuttal: </a:t>
            </a:r>
            <a:r>
              <a:rPr lang="en-US" sz="1600" dirty="0"/>
              <a:t>recognizes and describes alternative explanations, and provides counter evidence and reasoning for why the alternative explanation is not appropriate (25 points)</a:t>
            </a:r>
          </a:p>
          <a:p>
            <a:pPr marL="0" indent="0">
              <a:buNone/>
            </a:pPr>
            <a:r>
              <a:rPr lang="en-US" sz="1600" b="1" dirty="0"/>
              <a:t> </a:t>
            </a:r>
            <a:r>
              <a:rPr lang="en-US" sz="1600" i="1" dirty="0" smtClean="0"/>
              <a:t>What other points of view might people have?  Are they valid and why/why not?</a:t>
            </a:r>
            <a:endParaRPr lang="en-US" sz="1600" dirty="0"/>
          </a:p>
          <a:p>
            <a:pPr marL="0" indent="0">
              <a:buNone/>
            </a:pPr>
            <a:r>
              <a:rPr lang="en-US" sz="1600" b="1" dirty="0"/>
              <a:t>*The CER+R should flow and is written as a paragraph or series of paragraphs, not as separate answers for each part.  Except for the claim, each part of the CER+R should contain a minimum of 3 sentences.  </a:t>
            </a:r>
            <a:endParaRPr lang="en-US" sz="1600" dirty="0"/>
          </a:p>
        </p:txBody>
      </p:sp>
    </p:spTree>
    <p:extLst>
      <p:ext uri="{BB962C8B-B14F-4D97-AF65-F5344CB8AC3E}">
        <p14:creationId xmlns:p14="http://schemas.microsoft.com/office/powerpoint/2010/main" val="71240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Invasives</a:t>
            </a:r>
            <a:r>
              <a:rPr lang="en-US" dirty="0" smtClean="0"/>
              <a:t>: Good or Bad?</a:t>
            </a:r>
            <a:endParaRPr lang="en-US" dirty="0"/>
          </a:p>
        </p:txBody>
      </p:sp>
      <p:sp>
        <p:nvSpPr>
          <p:cNvPr id="3" name="Content Placeholder 2"/>
          <p:cNvSpPr>
            <a:spLocks noGrp="1"/>
          </p:cNvSpPr>
          <p:nvPr>
            <p:ph idx="1"/>
          </p:nvPr>
        </p:nvSpPr>
        <p:spPr/>
        <p:txBody>
          <a:bodyPr/>
          <a:lstStyle/>
          <a:p>
            <a:pPr marL="0" indent="0">
              <a:buNone/>
            </a:pPr>
            <a:r>
              <a:rPr lang="en-US" dirty="0"/>
              <a:t>The effects of invasive species have long been documented as a negative trend on the ecosystems in which they reside. Invasive species often dominate new environments, throwing off the delicate balance of things and eliminating rare or key species. What few people realize is that through the negative window that invasive species are viewed, there are also some positive effects that they can have. </a:t>
            </a:r>
          </a:p>
        </p:txBody>
      </p:sp>
      <p:pic>
        <p:nvPicPr>
          <p:cNvPr id="4" name="Picture 3" descr="Dreissena_polymorpha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2052" y="4593166"/>
            <a:ext cx="2864748" cy="2010833"/>
          </a:xfrm>
          <a:prstGeom prst="rect">
            <a:avLst/>
          </a:prstGeom>
        </p:spPr>
      </p:pic>
    </p:spTree>
    <p:extLst>
      <p:ext uri="{BB962C8B-B14F-4D97-AF65-F5344CB8AC3E}">
        <p14:creationId xmlns:p14="http://schemas.microsoft.com/office/powerpoint/2010/main" val="29917735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Zebra Mussels</a:t>
            </a:r>
            <a:endParaRPr lang="en-US" dirty="0"/>
          </a:p>
        </p:txBody>
      </p:sp>
      <p:sp>
        <p:nvSpPr>
          <p:cNvPr id="3" name="Content Placeholder 2"/>
          <p:cNvSpPr>
            <a:spLocks noGrp="1"/>
          </p:cNvSpPr>
          <p:nvPr>
            <p:ph idx="1"/>
          </p:nvPr>
        </p:nvSpPr>
        <p:spPr/>
        <p:txBody>
          <a:bodyPr/>
          <a:lstStyle/>
          <a:p>
            <a:pPr marL="0" indent="0">
              <a:buNone/>
            </a:pPr>
            <a:r>
              <a:rPr lang="en-US" dirty="0"/>
              <a:t>Zebra Mussels are one of these species that have had an unexpected effect on an environment, though what effect they will continue to have is still an unknown.  This specific invasive species was identified in Texas lakes in 2009.  Zebra mussels filter a liter of water a day and in just a few years time, can increase the clarity of water by 600%.  Through this filtration process, this invasive species removes almost all nutrients, which can cause levels to drop by 80%. </a:t>
            </a:r>
          </a:p>
        </p:txBody>
      </p:sp>
    </p:spTree>
    <p:extLst>
      <p:ext uri="{BB962C8B-B14F-4D97-AF65-F5344CB8AC3E}">
        <p14:creationId xmlns:p14="http://schemas.microsoft.com/office/powerpoint/2010/main" val="34518935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 Feeders</a:t>
            </a:r>
            <a:endParaRPr lang="en-US" dirty="0"/>
          </a:p>
        </p:txBody>
      </p:sp>
      <p:sp>
        <p:nvSpPr>
          <p:cNvPr id="3" name="Content Placeholder 2"/>
          <p:cNvSpPr>
            <a:spLocks noGrp="1"/>
          </p:cNvSpPr>
          <p:nvPr>
            <p:ph idx="1"/>
          </p:nvPr>
        </p:nvSpPr>
        <p:spPr/>
        <p:txBody>
          <a:bodyPr/>
          <a:lstStyle/>
          <a:p>
            <a:pPr marL="0" indent="0">
              <a:buNone/>
            </a:pPr>
            <a:r>
              <a:rPr lang="en-US" dirty="0"/>
              <a:t>Even though Zebra mussels have been given a bad name as an invasive species, there are species of freshwater mussels </a:t>
            </a:r>
            <a:r>
              <a:rPr lang="en-US" dirty="0" smtClean="0"/>
              <a:t>that </a:t>
            </a:r>
            <a:r>
              <a:rPr lang="en-US" dirty="0"/>
              <a:t>are welcomed and needed in the food webs of aquatic ecosystems.  Adult freshwater mussels are filter-feeders and consume zooplankton, phytoplankton, diatoms, and other microorganisms in the water column, as well as detritus and bacteria. </a:t>
            </a:r>
          </a:p>
        </p:txBody>
      </p:sp>
      <p:pic>
        <p:nvPicPr>
          <p:cNvPr id="4" name="Picture 3" descr="Zebra_mussels_dreissena_polymorpha_on_native_mussel.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1" y="4360333"/>
            <a:ext cx="3348038" cy="2286000"/>
          </a:xfrm>
          <a:prstGeom prst="rect">
            <a:avLst/>
          </a:prstGeom>
        </p:spPr>
      </p:pic>
    </p:spTree>
    <p:extLst>
      <p:ext uri="{BB962C8B-B14F-4D97-AF65-F5344CB8AC3E}">
        <p14:creationId xmlns:p14="http://schemas.microsoft.com/office/powerpoint/2010/main" val="1583930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Zebra and </a:t>
            </a:r>
            <a:r>
              <a:rPr lang="en-US" dirty="0" err="1" smtClean="0"/>
              <a:t>Unionid</a:t>
            </a:r>
            <a:r>
              <a:rPr lang="en-US" dirty="0" smtClean="0"/>
              <a:t> Mussels</a:t>
            </a:r>
            <a:endParaRPr lang="en-US" dirty="0"/>
          </a:p>
        </p:txBody>
      </p:sp>
      <p:sp>
        <p:nvSpPr>
          <p:cNvPr id="3" name="Content Placeholder 2"/>
          <p:cNvSpPr>
            <a:spLocks noGrp="1"/>
          </p:cNvSpPr>
          <p:nvPr>
            <p:ph idx="1"/>
          </p:nvPr>
        </p:nvSpPr>
        <p:spPr/>
        <p:txBody>
          <a:bodyPr/>
          <a:lstStyle/>
          <a:p>
            <a:pPr marL="0" indent="0">
              <a:buNone/>
            </a:pPr>
            <a:r>
              <a:rPr lang="en-US" dirty="0" err="1"/>
              <a:t>Unionid</a:t>
            </a:r>
            <a:r>
              <a:rPr lang="en-US" dirty="0"/>
              <a:t> mussels, a family of freshwater mussels, are important indicators of water quality and stream health. </a:t>
            </a:r>
            <a:r>
              <a:rPr lang="en-US" dirty="0" smtClean="0"/>
              <a:t>On the following slide is a graph </a:t>
            </a:r>
            <a:r>
              <a:rPr lang="en-US" dirty="0"/>
              <a:t>that </a:t>
            </a:r>
            <a:r>
              <a:rPr lang="en-US" dirty="0" smtClean="0"/>
              <a:t>provides </a:t>
            </a:r>
            <a:r>
              <a:rPr lang="en-US" dirty="0"/>
              <a:t>information about the relationship between native </a:t>
            </a:r>
            <a:r>
              <a:rPr lang="en-US" dirty="0" err="1"/>
              <a:t>Unionid</a:t>
            </a:r>
            <a:r>
              <a:rPr lang="en-US" dirty="0"/>
              <a:t> mussels and Zebra mussels, as well as the effect of zebra mussels on water clarity.</a:t>
            </a:r>
          </a:p>
        </p:txBody>
      </p:sp>
      <p:pic>
        <p:nvPicPr>
          <p:cNvPr id="5" name="Picture 4" descr="4075291851_bd0cc86866_b-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8667" y="3829966"/>
            <a:ext cx="6244166" cy="2615966"/>
          </a:xfrm>
          <a:prstGeom prst="rect">
            <a:avLst/>
          </a:prstGeom>
        </p:spPr>
      </p:pic>
    </p:spTree>
    <p:extLst>
      <p:ext uri="{BB962C8B-B14F-4D97-AF65-F5344CB8AC3E}">
        <p14:creationId xmlns:p14="http://schemas.microsoft.com/office/powerpoint/2010/main" val="253192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Secchi</a:t>
            </a:r>
            <a:r>
              <a:rPr lang="en-US" dirty="0" smtClean="0"/>
              <a:t> Depth Measurements</a:t>
            </a:r>
            <a:endParaRPr lang="en-US" dirty="0"/>
          </a:p>
        </p:txBody>
      </p:sp>
      <p:sp>
        <p:nvSpPr>
          <p:cNvPr id="3" name="Content Placeholder 2"/>
          <p:cNvSpPr>
            <a:spLocks noGrp="1"/>
          </p:cNvSpPr>
          <p:nvPr>
            <p:ph idx="1"/>
          </p:nvPr>
        </p:nvSpPr>
        <p:spPr/>
        <p:txBody>
          <a:bodyPr/>
          <a:lstStyle/>
          <a:p>
            <a:r>
              <a:rPr lang="en-US" dirty="0" smtClean="0"/>
              <a:t>A black and white </a:t>
            </a:r>
            <a:r>
              <a:rPr lang="en-US" dirty="0" err="1" smtClean="0"/>
              <a:t>secchi</a:t>
            </a:r>
            <a:r>
              <a:rPr lang="en-US" dirty="0" smtClean="0"/>
              <a:t> disk is lowered into a body of water.  </a:t>
            </a:r>
          </a:p>
          <a:p>
            <a:r>
              <a:rPr lang="en-US" dirty="0" smtClean="0"/>
              <a:t>When the disk can no longer be seen, the depth of the disk is recorded.</a:t>
            </a:r>
          </a:p>
          <a:p>
            <a:r>
              <a:rPr lang="en-US" dirty="0" smtClean="0"/>
              <a:t>This is a method of determining the clarity of water.</a:t>
            </a:r>
          </a:p>
          <a:p>
            <a:endParaRPr lang="en-US" dirty="0"/>
          </a:p>
        </p:txBody>
      </p:sp>
      <p:pic>
        <p:nvPicPr>
          <p:cNvPr id="5" name="Picture 4" descr="imgres.jpg"/>
          <p:cNvPicPr>
            <a:picLocks noChangeAspect="1"/>
          </p:cNvPicPr>
          <p:nvPr/>
        </p:nvPicPr>
        <p:blipFill rotWithShape="1">
          <a:blip r:embed="rId2">
            <a:extLst>
              <a:ext uri="{28A0092B-C50C-407E-A947-70E740481C1C}">
                <a14:useLocalDpi xmlns:a14="http://schemas.microsoft.com/office/drawing/2010/main" val="0"/>
              </a:ext>
            </a:extLst>
          </a:blip>
          <a:srcRect t="15646"/>
          <a:stretch/>
        </p:blipFill>
        <p:spPr>
          <a:xfrm>
            <a:off x="4238977" y="3655116"/>
            <a:ext cx="3917245" cy="3202884"/>
          </a:xfrm>
          <a:prstGeom prst="rect">
            <a:avLst/>
          </a:prstGeom>
        </p:spPr>
      </p:pic>
      <p:pic>
        <p:nvPicPr>
          <p:cNvPr id="6" name="Picture 5" descr="2000px-Secchi_disk_pattern.sv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3654778"/>
            <a:ext cx="3203222" cy="3203222"/>
          </a:xfrm>
          <a:prstGeom prst="rect">
            <a:avLst/>
          </a:prstGeom>
        </p:spPr>
      </p:pic>
    </p:spTree>
    <p:extLst>
      <p:ext uri="{BB962C8B-B14F-4D97-AF65-F5344CB8AC3E}">
        <p14:creationId xmlns:p14="http://schemas.microsoft.com/office/powerpoint/2010/main" val="235797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03.png"/>
          <p:cNvPicPr/>
          <p:nvPr/>
        </p:nvPicPr>
        <p:blipFill>
          <a:blip r:embed="rId2"/>
          <a:srcRect/>
          <a:stretch>
            <a:fillRect/>
          </a:stretch>
        </p:blipFill>
        <p:spPr>
          <a:xfrm>
            <a:off x="1" y="1270116"/>
            <a:ext cx="9144000" cy="4831418"/>
          </a:xfrm>
          <a:prstGeom prst="rect">
            <a:avLst/>
          </a:prstGeom>
          <a:ln/>
        </p:spPr>
      </p:pic>
    </p:spTree>
    <p:extLst>
      <p:ext uri="{BB962C8B-B14F-4D97-AF65-F5344CB8AC3E}">
        <p14:creationId xmlns:p14="http://schemas.microsoft.com/office/powerpoint/2010/main" val="251803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01.png" descr="unionid_zm_graph.png"/>
          <p:cNvPicPr/>
          <p:nvPr/>
        </p:nvPicPr>
        <p:blipFill>
          <a:blip r:embed="rId2"/>
          <a:srcRect/>
          <a:stretch>
            <a:fillRect/>
          </a:stretch>
        </p:blipFill>
        <p:spPr>
          <a:xfrm>
            <a:off x="0" y="634999"/>
            <a:ext cx="9144000" cy="5609167"/>
          </a:xfrm>
          <a:prstGeom prst="rect">
            <a:avLst/>
          </a:prstGeom>
          <a:ln/>
        </p:spPr>
      </p:pic>
    </p:spTree>
    <p:extLst>
      <p:ext uri="{BB962C8B-B14F-4D97-AF65-F5344CB8AC3E}">
        <p14:creationId xmlns:p14="http://schemas.microsoft.com/office/powerpoint/2010/main" val="213620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What are zebra mussels removing from the water which increases the water clarity?</a:t>
            </a:r>
          </a:p>
          <a:p>
            <a:endParaRPr lang="en-US" dirty="0" smtClean="0"/>
          </a:p>
          <a:p>
            <a:r>
              <a:rPr lang="en-US" dirty="0" smtClean="0"/>
              <a:t>What are the effects of this removal on other aquatic organisms?</a:t>
            </a:r>
          </a:p>
          <a:p>
            <a:endParaRPr lang="en-US" dirty="0" smtClean="0"/>
          </a:p>
          <a:p>
            <a:r>
              <a:rPr lang="en-US" dirty="0" smtClean="0"/>
              <a:t>What are the benefits of water clarity?</a:t>
            </a:r>
          </a:p>
          <a:p>
            <a:endParaRPr lang="en-US" dirty="0" smtClean="0"/>
          </a:p>
          <a:p>
            <a:r>
              <a:rPr lang="en-US" dirty="0" smtClean="0"/>
              <a:t>Are </a:t>
            </a:r>
            <a:r>
              <a:rPr lang="en-US" dirty="0" err="1" smtClean="0"/>
              <a:t>unionid</a:t>
            </a:r>
            <a:r>
              <a:rPr lang="en-US" dirty="0" smtClean="0"/>
              <a:t> mussels an important part of aquatic ecosystems?</a:t>
            </a:r>
          </a:p>
          <a:p>
            <a:endParaRPr lang="en-US" dirty="0"/>
          </a:p>
          <a:p>
            <a:r>
              <a:rPr lang="en-US" dirty="0" smtClean="0"/>
              <a:t>What does the second graph tell you about zebra and </a:t>
            </a:r>
            <a:r>
              <a:rPr lang="en-US" dirty="0" err="1" smtClean="0"/>
              <a:t>unionid</a:t>
            </a:r>
            <a:r>
              <a:rPr lang="en-US" dirty="0" smtClean="0"/>
              <a:t> mussel populations from 1987-2009?</a:t>
            </a:r>
          </a:p>
        </p:txBody>
      </p:sp>
    </p:spTree>
    <p:extLst>
      <p:ext uri="{BB962C8B-B14F-4D97-AF65-F5344CB8AC3E}">
        <p14:creationId xmlns:p14="http://schemas.microsoft.com/office/powerpoint/2010/main" val="527977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36</TotalTime>
  <Words>426</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Executive</vt:lpstr>
      <vt:lpstr>Invasive Species  CER+R Texas Parks and Wildlife Video</vt:lpstr>
      <vt:lpstr>Invasives: Good or Bad?</vt:lpstr>
      <vt:lpstr>Zebra Mussels</vt:lpstr>
      <vt:lpstr>Filter Feeders</vt:lpstr>
      <vt:lpstr>Zebra and Unionid Mussels</vt:lpstr>
      <vt:lpstr>Secchi Depth Measurements</vt:lpstr>
      <vt:lpstr>PowerPoint Presentation</vt:lpstr>
      <vt:lpstr>PowerPoint Presentation</vt:lpstr>
      <vt:lpstr>Things to Consider</vt:lpstr>
      <vt:lpstr>Assignment</vt:lpstr>
    </vt:vector>
  </TitlesOfParts>
  <Company>LISD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Invasive Species  CER+R</dc:title>
  <dc:creator>Jennifer  Wind</dc:creator>
  <cp:lastModifiedBy>Emily Klein</cp:lastModifiedBy>
  <cp:revision>20</cp:revision>
  <dcterms:created xsi:type="dcterms:W3CDTF">2016-11-07T21:32:04Z</dcterms:created>
  <dcterms:modified xsi:type="dcterms:W3CDTF">2017-11-09T03:03:01Z</dcterms:modified>
</cp:coreProperties>
</file>