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7B8327-1E64-4F9B-9E6D-3866DEFB16BB}" type="datetimeFigureOut">
              <a:rPr lang="en-US" smtClean="0"/>
              <a:t>9/1/17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D5D633-CC52-4FB5-9CB6-EC51B22134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Relationship Id="rId3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png"/><Relationship Id="rId5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505930"/>
            <a:ext cx="7467600" cy="1470025"/>
          </a:xfrm>
        </p:spPr>
        <p:txBody>
          <a:bodyPr/>
          <a:lstStyle/>
          <a:p>
            <a:r>
              <a:rPr lang="en-US" dirty="0" smtClean="0"/>
              <a:t>Journey into the Cell</a:t>
            </a:r>
            <a:endParaRPr lang="en-US" dirty="0"/>
          </a:p>
        </p:txBody>
      </p:sp>
      <p:pic>
        <p:nvPicPr>
          <p:cNvPr id="5122" name="Picture 2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3048000" cy="4896385"/>
          </a:xfrm>
          <a:prstGeom prst="rect">
            <a:avLst/>
          </a:prstGeom>
          <a:noFill/>
        </p:spPr>
      </p:pic>
      <p:pic>
        <p:nvPicPr>
          <p:cNvPr id="5124" name="Picture 4" descr="http://users.rcn.com/jkimball.ma.ultranet/BiologyPages/A/AnimalCe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352800"/>
            <a:ext cx="5247587" cy="286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Choose a partner.</a:t>
            </a:r>
          </a:p>
          <a:p>
            <a:r>
              <a:rPr lang="en-US" sz="3600" dirty="0" smtClean="0"/>
              <a:t>Decide if you want to make an animal or plant cell.</a:t>
            </a:r>
          </a:p>
        </p:txBody>
      </p:sp>
      <p:pic>
        <p:nvPicPr>
          <p:cNvPr id="1026" name="Picture 2" descr="C:\Documents and Settings\windj\Local Settings\Temporary Internet Files\Content.IE5\BJU487HF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0132" y="2819400"/>
            <a:ext cx="3251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464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Make your 3D cell.  </a:t>
            </a:r>
            <a:br>
              <a:rPr lang="en-US" dirty="0" smtClean="0"/>
            </a:br>
            <a:r>
              <a:rPr lang="en-US" dirty="0" smtClean="0"/>
              <a:t>Include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0" y="152400"/>
            <a:ext cx="3352800" cy="6553200"/>
          </a:xfrm>
        </p:spPr>
        <p:txBody>
          <a:bodyPr numCol="1">
            <a:noAutofit/>
          </a:bodyPr>
          <a:lstStyle/>
          <a:p>
            <a:pPr lvl="1"/>
            <a:r>
              <a:rPr lang="en-US" dirty="0" smtClean="0"/>
              <a:t>Cell membrane</a:t>
            </a:r>
          </a:p>
          <a:p>
            <a:pPr lvl="1"/>
            <a:r>
              <a:rPr lang="en-US" dirty="0"/>
              <a:t>(Cell wall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Endoplasmic reticulum</a:t>
            </a:r>
          </a:p>
          <a:p>
            <a:pPr lvl="1"/>
            <a:r>
              <a:rPr lang="en-US" dirty="0" smtClean="0"/>
              <a:t>Nucleolus</a:t>
            </a:r>
          </a:p>
          <a:p>
            <a:pPr lvl="1"/>
            <a:r>
              <a:rPr lang="en-US" dirty="0" smtClean="0"/>
              <a:t>DNA</a:t>
            </a:r>
          </a:p>
          <a:p>
            <a:pPr lvl="1"/>
            <a:r>
              <a:rPr lang="en-US" dirty="0" err="1" smtClean="0"/>
              <a:t>Lysosome</a:t>
            </a:r>
            <a:endParaRPr lang="en-US" dirty="0" smtClean="0"/>
          </a:p>
          <a:p>
            <a:pPr lvl="1"/>
            <a:r>
              <a:rPr lang="en-US" dirty="0" smtClean="0"/>
              <a:t>Golgi apparatus</a:t>
            </a:r>
          </a:p>
          <a:p>
            <a:pPr lvl="1"/>
            <a:r>
              <a:rPr lang="en-US" dirty="0" smtClean="0"/>
              <a:t>Ribosomes</a:t>
            </a:r>
          </a:p>
          <a:p>
            <a:pPr lvl="1"/>
            <a:r>
              <a:rPr lang="en-US" dirty="0" smtClean="0"/>
              <a:t>Mitochondria</a:t>
            </a:r>
          </a:p>
          <a:p>
            <a:pPr lvl="1"/>
            <a:r>
              <a:rPr lang="en-US" dirty="0" smtClean="0"/>
              <a:t>(Chloroplast)</a:t>
            </a:r>
          </a:p>
          <a:p>
            <a:pPr lvl="1"/>
            <a:r>
              <a:rPr lang="en-US" dirty="0" smtClean="0"/>
              <a:t>Nucleus</a:t>
            </a:r>
          </a:p>
          <a:p>
            <a:pPr lvl="1"/>
            <a:r>
              <a:rPr lang="en-US" dirty="0" smtClean="0"/>
              <a:t>Nuclear membrane</a:t>
            </a:r>
          </a:p>
          <a:p>
            <a:pPr lvl="1"/>
            <a:r>
              <a:rPr lang="en-US" dirty="0" smtClean="0"/>
              <a:t>Cytoplasm</a:t>
            </a:r>
          </a:p>
          <a:p>
            <a:pPr lvl="1"/>
            <a:r>
              <a:rPr lang="en-US" dirty="0" smtClean="0"/>
              <a:t>Vacuole</a:t>
            </a:r>
          </a:p>
          <a:p>
            <a:pPr lvl="1"/>
            <a:r>
              <a:rPr lang="en-US" dirty="0" smtClean="0"/>
              <a:t>(Centriole)</a:t>
            </a:r>
            <a:endParaRPr lang="en-US" dirty="0"/>
          </a:p>
        </p:txBody>
      </p:sp>
      <p:pic>
        <p:nvPicPr>
          <p:cNvPr id="4" name="Picture 3" descr="plant-ce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4953000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 numCol="2">
            <a:noAutofit/>
          </a:bodyPr>
          <a:lstStyle/>
          <a:p>
            <a:r>
              <a:rPr lang="en-US" sz="3600" dirty="0" smtClean="0"/>
              <a:t>Junk drawer items</a:t>
            </a:r>
          </a:p>
          <a:p>
            <a:r>
              <a:rPr lang="en-US" sz="3600" dirty="0" smtClean="0"/>
              <a:t>Small toys</a:t>
            </a:r>
          </a:p>
          <a:p>
            <a:r>
              <a:rPr lang="en-US" sz="3600" dirty="0" smtClean="0"/>
              <a:t>Foam</a:t>
            </a:r>
          </a:p>
          <a:p>
            <a:r>
              <a:rPr lang="en-US" sz="3600" dirty="0" smtClean="0"/>
              <a:t>Fabric</a:t>
            </a:r>
          </a:p>
          <a:p>
            <a:r>
              <a:rPr lang="en-US" sz="3600" dirty="0" smtClean="0"/>
              <a:t>Beads</a:t>
            </a:r>
          </a:p>
          <a:p>
            <a:r>
              <a:rPr lang="en-US" sz="3600" dirty="0" smtClean="0"/>
              <a:t>Candy</a:t>
            </a:r>
          </a:p>
          <a:p>
            <a:r>
              <a:rPr lang="en-US" sz="3600" dirty="0" smtClean="0"/>
              <a:t>Bottle caps</a:t>
            </a:r>
          </a:p>
          <a:p>
            <a:r>
              <a:rPr lang="en-US" sz="3600" dirty="0" smtClean="0"/>
              <a:t>Dry beans</a:t>
            </a:r>
          </a:p>
          <a:p>
            <a:r>
              <a:rPr lang="en-US" sz="3600" dirty="0" smtClean="0"/>
              <a:t>Pasta</a:t>
            </a:r>
          </a:p>
          <a:p>
            <a:r>
              <a:rPr lang="en-US" sz="3600" dirty="0" smtClean="0"/>
              <a:t>Pipe cleaners</a:t>
            </a:r>
          </a:p>
          <a:p>
            <a:r>
              <a:rPr lang="en-US" sz="3600" dirty="0" smtClean="0"/>
              <a:t>Clay/</a:t>
            </a:r>
            <a:r>
              <a:rPr lang="en-US" sz="3600" dirty="0" err="1" smtClean="0"/>
              <a:t>playdough</a:t>
            </a:r>
            <a:endParaRPr lang="en-US" sz="3600" dirty="0" smtClean="0"/>
          </a:p>
          <a:p>
            <a:r>
              <a:rPr lang="en-US" sz="3600" dirty="0" err="1" smtClean="0"/>
              <a:t>Cottonballs</a:t>
            </a:r>
            <a:endParaRPr lang="en-US" sz="3600" dirty="0" smtClean="0"/>
          </a:p>
          <a:p>
            <a:r>
              <a:rPr lang="en-US" sz="3600" dirty="0" smtClean="0"/>
              <a:t>Felt</a:t>
            </a:r>
          </a:p>
          <a:p>
            <a:r>
              <a:rPr lang="en-US" sz="3600" dirty="0" smtClean="0"/>
              <a:t>Pebbles</a:t>
            </a:r>
          </a:p>
          <a:p>
            <a:r>
              <a:rPr lang="en-US" sz="3600" dirty="0" smtClean="0"/>
              <a:t>Yarn</a:t>
            </a:r>
          </a:p>
          <a:p>
            <a:r>
              <a:rPr lang="en-US" sz="3600" dirty="0" smtClean="0"/>
              <a:t>Ribbon</a:t>
            </a:r>
          </a:p>
          <a:p>
            <a:endParaRPr lang="en-US" sz="3200" dirty="0"/>
          </a:p>
        </p:txBody>
      </p:sp>
      <p:pic>
        <p:nvPicPr>
          <p:cNvPr id="4099" name="Picture 3" descr="C:\Documents and Settings\windj\Local Settings\Temporary Internet Files\Content.IE5\893WUALO\MC9004244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04800"/>
            <a:ext cx="1771650" cy="1905000"/>
          </a:xfrm>
          <a:prstGeom prst="rect">
            <a:avLst/>
          </a:prstGeom>
          <a:noFill/>
        </p:spPr>
      </p:pic>
      <p:pic>
        <p:nvPicPr>
          <p:cNvPr id="4100" name="Picture 4" descr="C:\Documents and Settings\windj\Local Settings\Temporary Internet Files\Content.IE5\BJU487HF\MC9004238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7582" y="3048000"/>
            <a:ext cx="1662418" cy="1797050"/>
          </a:xfrm>
          <a:prstGeom prst="rect">
            <a:avLst/>
          </a:prstGeom>
          <a:noFill/>
        </p:spPr>
      </p:pic>
      <p:pic>
        <p:nvPicPr>
          <p:cNvPr id="4101" name="Picture 5" descr="C:\Documents and Settings\windj\Local Settings\Temporary Internet Files\Content.IE5\15YVEH59\MC9004338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724400"/>
            <a:ext cx="1828572" cy="1828572"/>
          </a:xfrm>
          <a:prstGeom prst="rect">
            <a:avLst/>
          </a:prstGeom>
          <a:noFill/>
        </p:spPr>
      </p:pic>
      <p:pic>
        <p:nvPicPr>
          <p:cNvPr id="4102" name="Picture 6" descr="C:\Documents and Settings\windj\Local Settings\Temporary Internet Files\Content.IE5\261QFAXU\MC90042316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438400"/>
            <a:ext cx="1827886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are building your cell….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77240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Discuss what each piece of your creation stands for and the function of that organelle in the cell.</a:t>
            </a:r>
          </a:p>
          <a:p>
            <a:r>
              <a:rPr lang="en-US" sz="3200" dirty="0" smtClean="0"/>
              <a:t>Each organelle must be unique</a:t>
            </a:r>
          </a:p>
          <a:p>
            <a:r>
              <a:rPr lang="en-US" sz="3200" dirty="0" smtClean="0"/>
              <a:t>Make sure both partners agree on the contents of the cell.</a:t>
            </a:r>
          </a:p>
          <a:p>
            <a:r>
              <a:rPr lang="en-US" sz="3200" dirty="0"/>
              <a:t>It is not necessary to permanently attach the “organelles” to the “cell.”</a:t>
            </a:r>
          </a:p>
          <a:p>
            <a:r>
              <a:rPr lang="en-US" sz="3200" dirty="0" smtClean="0"/>
              <a:t>No labeling of the creation is allowed, but you can make yourself a study sheet to use as you are learning.</a:t>
            </a:r>
            <a:endParaRPr lang="en-US" sz="3200" dirty="0"/>
          </a:p>
        </p:txBody>
      </p:sp>
      <p:pic>
        <p:nvPicPr>
          <p:cNvPr id="3075" name="Picture 3" descr="C:\Documents and Settings\windj\Local Settings\Temporary Internet Files\Content.IE5\5K5O1EH8\MC9004280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581400"/>
            <a:ext cx="1628775" cy="1770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772400" cy="5105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Your grade starts at 60 for creating the cell.  The additional 40 points will be earned by correctly identifying the parts of the cell and their functions.</a:t>
            </a:r>
          </a:p>
          <a:p>
            <a:r>
              <a:rPr lang="en-US" sz="3000" dirty="0" smtClean="0"/>
              <a:t>Partners will take turns answering questions.  Whoever answers the structure question on the first organelle will answer the function question on the second.</a:t>
            </a:r>
          </a:p>
          <a:p>
            <a:r>
              <a:rPr lang="en-US" sz="3000" dirty="0" smtClean="0"/>
              <a:t>Partners may not help or answer for one another.</a:t>
            </a:r>
          </a:p>
          <a:p>
            <a:r>
              <a:rPr lang="en-US" sz="3000" dirty="0" smtClean="0"/>
              <a:t>Make SURE your partner know the cell parts and functions BEFORE the quiz.</a:t>
            </a:r>
            <a:endParaRPr lang="en-US" sz="3000" dirty="0"/>
          </a:p>
        </p:txBody>
      </p:sp>
      <p:pic>
        <p:nvPicPr>
          <p:cNvPr id="2050" name="Picture 2" descr="C:\Documents and Settings\windj\Local Settings\Temporary Internet Files\Content.IE5\261QFAXU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36207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3315</TotalTime>
  <Words>245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Journey into the Cell</vt:lpstr>
      <vt:lpstr>Decisions, Decisions</vt:lpstr>
      <vt:lpstr>Make your 3D cell.   Include the following:</vt:lpstr>
      <vt:lpstr>Suggested Supplies</vt:lpstr>
      <vt:lpstr>As you are building your cell….</vt:lpstr>
      <vt:lpstr>Quiz Time!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into the Cell</dc:title>
  <dc:creator>windj</dc:creator>
  <cp:lastModifiedBy>Emily Klein</cp:lastModifiedBy>
  <cp:revision>25</cp:revision>
  <dcterms:created xsi:type="dcterms:W3CDTF">2012-01-24T15:35:29Z</dcterms:created>
  <dcterms:modified xsi:type="dcterms:W3CDTF">2017-09-03T15:15:45Z</dcterms:modified>
</cp:coreProperties>
</file>