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9" r:id="rId32"/>
    <p:sldId id="290" r:id="rId33"/>
    <p:sldId id="291" r:id="rId3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C69CE77-F5AE-4731-BD06-4C601C47412E}">
  <a:tblStyle styleId="{1C69CE77-F5AE-4731-BD06-4C601C47412E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04554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Shape 28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Shape 29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Shape 30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Shape 3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Shape 3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Shape 3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Shape 34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Shape 35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Shape 36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Shape 37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Shape 38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Shape 3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5971032"/>
            <a:ext cx="9144000" cy="8869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2359151" y="6044183"/>
            <a:ext cx="6784847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6999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5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700"/>
              </a:spcBef>
              <a:buClr>
                <a:schemeClr val="accent2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550"/>
              </a:spcBef>
              <a:buClr>
                <a:schemeClr val="accent1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500"/>
              </a:spcBef>
              <a:buClr>
                <a:schemeClr val="accent2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chemeClr val="accent3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chemeClr val="accent4"/>
              </a:buClr>
              <a:buFont typeface="Noto Symbol"/>
              <a:buNone/>
              <a:defRPr/>
            </a:lvl5pPr>
            <a:lvl6pPr marL="2286000" marR="0" indent="0" algn="ctr" rtl="0">
              <a:spcBef>
                <a:spcPts val="360"/>
              </a:spcBef>
              <a:buClr>
                <a:schemeClr val="accent1"/>
              </a:buClr>
              <a:buFont typeface="Noto Symbol"/>
              <a:buNone/>
              <a:defRPr/>
            </a:lvl6pPr>
            <a:lvl7pPr marL="2743200" marR="0" indent="0" algn="ctr" rtl="0">
              <a:spcBef>
                <a:spcPts val="360"/>
              </a:spcBef>
              <a:buClr>
                <a:schemeClr val="accent2"/>
              </a:buClr>
              <a:buFont typeface="Noto Symbol"/>
              <a:buNone/>
              <a:defRPr/>
            </a:lvl7pPr>
            <a:lvl8pPr marL="3200400" marR="0" indent="0" algn="ctr" rtl="0">
              <a:spcBef>
                <a:spcPts val="360"/>
              </a:spcBef>
              <a:buClr>
                <a:schemeClr val="accent3"/>
              </a:buClr>
              <a:buFont typeface="Noto Symbol"/>
              <a:buNone/>
              <a:defRPr/>
            </a:lvl8pPr>
            <a:lvl9pPr marL="3657600" marR="0" indent="0" algn="ctr" rtl="0">
              <a:spcBef>
                <a:spcPts val="360"/>
              </a:spcBef>
              <a:buClr>
                <a:schemeClr val="accent4"/>
              </a:buClr>
              <a:buFont typeface="Noto Symbol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76200" y="6068698"/>
            <a:ext cx="20574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2085392" y="236537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199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5400000">
            <a:off x="2426207" y="-213359"/>
            <a:ext cx="4526279" cy="815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marL="640080" indent="-168910" algn="l" rtl="0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marL="914400" indent="-119062" algn="l" rtl="0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marL="1371600" indent="-13335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marL="1828800" indent="-14605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marL="2103120" indent="-1219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marL="2377440" indent="-116839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marL="2651760" indent="-124460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marL="2926080" indent="-119379" algn="l" rtl="0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0" y="1272221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 rot="5400000">
            <a:off x="4823618" y="2339181"/>
            <a:ext cx="5516562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 rot="5400000">
            <a:off x="480217" y="586581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marL="640080" indent="-168910" algn="l" rtl="0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marL="914400" indent="-119062" algn="l" rtl="0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marL="1371600" indent="-13335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marL="1828800" indent="-14605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marL="2103120" indent="-1219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marL="2377440" indent="-116839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marL="2651760" indent="-124460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marL="2926080" indent="-119379" algn="l" rtl="0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6553200" y="6248401"/>
            <a:ext cx="2209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457200" y="6248207"/>
            <a:ext cx="557348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/>
          <p:nvPr/>
        </p:nvSpPr>
        <p:spPr>
          <a:xfrm>
            <a:off x="6096317" y="0"/>
            <a:ext cx="32003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6142037" y="609600"/>
            <a:ext cx="228600" cy="6248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6142037" y="0"/>
            <a:ext cx="228600" cy="533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 rot="5400000">
            <a:off x="5989638" y="144462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0" y="1272221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marL="640080" indent="-168910" algn="l" rtl="0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marL="914400" indent="-119062" algn="l" rtl="0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marL="1371600" indent="-13335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marL="1828800" indent="-14605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marL="2103120" indent="-1219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marL="2377440" indent="-116839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marL="2651760" indent="-124460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marL="2926080" indent="-119379" algn="l" rtl="0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rtl="0">
              <a:spcBef>
                <a:spcPts val="0"/>
              </a:spcBef>
              <a:buClr>
                <a:srgbClr val="888888"/>
              </a:buClr>
              <a:buNone/>
              <a:defRPr/>
            </a:lvl2pPr>
            <a:lvl3pPr rtl="0">
              <a:spcBef>
                <a:spcPts val="0"/>
              </a:spcBef>
              <a:buClr>
                <a:srgbClr val="888888"/>
              </a:buClr>
              <a:buNone/>
              <a:defRPr/>
            </a:lvl3pPr>
            <a:lvl4pPr rtl="0">
              <a:spcBef>
                <a:spcPts val="0"/>
              </a:spcBef>
              <a:buClr>
                <a:srgbClr val="888888"/>
              </a:buClr>
              <a:buNone/>
              <a:defRPr/>
            </a:lvl4pPr>
            <a:lvl5pPr rtl="0">
              <a:spcBef>
                <a:spcPts val="0"/>
              </a:spcBef>
              <a:buClr>
                <a:srgbClr val="888888"/>
              </a:buClr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0" y="1600200"/>
            <a:ext cx="1295400" cy="990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1371600" y="1600200"/>
            <a:ext cx="7772400" cy="990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199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FFFFFF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295400" cy="70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09600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marL="640080" indent="-168910" algn="l" rtl="0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marL="914400" indent="-119062" algn="l" rtl="0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marL="1371600" indent="-13335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marL="1828800" indent="-14605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marL="2103120" indent="-1219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marL="2377440" indent="-116839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marL="2651760" indent="-124460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marL="2926080" indent="-119379" algn="l" rtl="0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844901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marL="640080" indent="-168910" algn="l" rtl="0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marL="914400" indent="-119062" algn="l" rtl="0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marL="1371600" indent="-13335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marL="1828800" indent="-14605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marL="2103120" indent="-1219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marL="2377440" indent="-116839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marL="2651760" indent="-124460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marL="2926080" indent="-119379" algn="l" rtl="0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0" y="1272221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533400" y="273050"/>
            <a:ext cx="8153399" cy="869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09600" y="2438400"/>
            <a:ext cx="3886200" cy="358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marL="640080" indent="-168910" algn="l" rtl="0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marL="914400" indent="-119062" algn="l" rtl="0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marL="1371600" indent="-13335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marL="1828800" indent="-14605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marL="2103120" indent="-1219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marL="2377440" indent="-116839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marL="2651760" indent="-124460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marL="2926080" indent="-119379" algn="l" rtl="0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800600" y="2438400"/>
            <a:ext cx="3886200" cy="358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marL="640080" indent="-168910" algn="l" rtl="0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marL="914400" indent="-119062" algn="l" rtl="0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marL="1371600" indent="-13335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marL="1828800" indent="-14605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marL="2103120" indent="-1219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marL="2377440" indent="-116839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marL="2651760" indent="-124460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marL="2926080" indent="-119379" algn="l" rtl="0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0" y="1272221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3"/>
          </p:nvPr>
        </p:nvSpPr>
        <p:spPr>
          <a:xfrm>
            <a:off x="609600" y="1752600"/>
            <a:ext cx="3886200" cy="6400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rgbClr val="FFFFFF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4"/>
          </p:nvPr>
        </p:nvSpPr>
        <p:spPr>
          <a:xfrm>
            <a:off x="4800600" y="1752600"/>
            <a:ext cx="3886200" cy="6400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rgbClr val="FFFFFF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0" y="1272221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533399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8077199" cy="869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0" y="1272221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1600199" cy="4343400"/>
          </a:xfrm>
          <a:prstGeom prst="rect">
            <a:avLst/>
          </a:prstGeom>
          <a:solidFill>
            <a:schemeClr val="accent2"/>
          </a:solidFill>
          <a:ln w="50800" cap="sq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1000"/>
              </a:spcAft>
              <a:buNone/>
              <a:defRPr/>
            </a:lvl1pPr>
            <a:lvl2pPr rtl="0">
              <a:spcBef>
                <a:spcPts val="0"/>
              </a:spcBef>
              <a:buNone/>
              <a:defRPr/>
            </a:lvl2pPr>
            <a:lvl3pPr rtl="0">
              <a:spcBef>
                <a:spcPts val="0"/>
              </a:spcBef>
              <a:buNone/>
              <a:defRPr/>
            </a:lvl3pPr>
            <a:lvl4pPr rtl="0">
              <a:spcBef>
                <a:spcPts val="0"/>
              </a:spcBef>
              <a:buNone/>
              <a:defRPr/>
            </a:lvl4pPr>
            <a:lvl5pPr rtl="0">
              <a:spcBef>
                <a:spcPts val="0"/>
              </a:spcBef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2362200" y="1752600"/>
            <a:ext cx="6400799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marL="640080" indent="-168910" algn="l" rtl="0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marL="914400" indent="-119062" algn="l" rtl="0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marL="1371600" indent="-13335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marL="1828800" indent="-14605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marL="2103120" indent="-1219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marL="2377440" indent="-116839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marL="2651760" indent="-124460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marL="2926080" indent="-119379" algn="l" rtl="0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1600200" y="5486400"/>
            <a:ext cx="73152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None/>
              <a:defRPr/>
            </a:lvl1pPr>
            <a:lvl2pPr rtl="0">
              <a:spcBef>
                <a:spcPts val="0"/>
              </a:spcBef>
              <a:buNone/>
              <a:defRPr/>
            </a:lvl2pPr>
            <a:lvl3pPr rtl="0">
              <a:spcBef>
                <a:spcPts val="0"/>
              </a:spcBef>
              <a:buNone/>
              <a:defRPr/>
            </a:lvl3pPr>
            <a:lvl4pPr rtl="0">
              <a:spcBef>
                <a:spcPts val="0"/>
              </a:spcBef>
              <a:buNone/>
              <a:defRPr/>
            </a:lvl4pPr>
            <a:lvl5pPr rtl="0">
              <a:spcBef>
                <a:spcPts val="0"/>
              </a:spcBef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/>
          <p:nvPr/>
        </p:nvSpPr>
        <p:spPr>
          <a:xfrm>
            <a:off x="-9144" y="4572000"/>
            <a:ext cx="9144000" cy="8869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-9144" y="4663439"/>
            <a:ext cx="1463039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77"/>
          <p:cNvSpPr/>
          <p:nvPr/>
        </p:nvSpPr>
        <p:spPr>
          <a:xfrm>
            <a:off x="1545336" y="4654296"/>
            <a:ext cx="7598663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600200" y="4648200"/>
            <a:ext cx="73152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FFFFFF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/>
          <p:nvPr/>
        </p:nvSpPr>
        <p:spPr>
          <a:xfrm>
            <a:off x="1447800" y="0"/>
            <a:ext cx="100584" cy="68671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2484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0" y="4667248"/>
            <a:ext cx="1447800" cy="6635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1600200" y="6248205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idx="2"/>
          </p:nvPr>
        </p:nvSpPr>
        <p:spPr>
          <a:xfrm>
            <a:off x="1560575" y="0"/>
            <a:ext cx="7583423" cy="4568952"/>
          </a:xfrm>
          <a:prstGeom prst="rect">
            <a:avLst/>
          </a:prstGeom>
          <a:solidFill>
            <a:srgbClr val="F1D3D3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526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marL="640080" marR="0" indent="-168910" algn="l" rtl="0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marL="914400" marR="0" indent="-119062" algn="l" rtl="0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marL="1371600" marR="0" indent="-13335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marL="1828800" marR="0" indent="-14605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marL="2103120" marR="0" indent="-1219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marL="2377440" marR="0" indent="-116839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marL="2651760" marR="0" indent="-124460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marL="2926080" marR="0" indent="-119379" algn="l" rtl="0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/>
          <p:nvPr/>
        </p:nvSpPr>
        <p:spPr>
          <a:xfrm>
            <a:off x="0" y="1234440"/>
            <a:ext cx="9144000" cy="320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0" y="1280159"/>
            <a:ext cx="533399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590550" y="1280159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0" y="1272221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6999" cy="182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PLANT REVIEW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5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Biology</a:t>
            </a: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304800"/>
            <a:ext cx="5436996" cy="4850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Functions of the Leaf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304800" y="1589566"/>
            <a:ext cx="4648199" cy="5039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80000"/>
              </a:lnSpc>
              <a:spcBef>
                <a:spcPts val="0"/>
              </a:spcBef>
              <a:buClr>
                <a:schemeClr val="accent2"/>
              </a:buClr>
              <a:buSzPct val="58800"/>
              <a:buFont typeface="Noto Symbol"/>
              <a:buChar char="◻"/>
            </a:pPr>
            <a:r>
              <a:rPr lang="en-US" sz="245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Cuticle</a:t>
            </a:r>
            <a:r>
              <a:rPr lang="en-US" sz="24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prevents water evaporation</a:t>
            </a:r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58800"/>
              <a:buFont typeface="Noto Symbol"/>
              <a:buChar char="◻"/>
            </a:pPr>
            <a:r>
              <a:rPr lang="en-US" sz="245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Epidermis</a:t>
            </a:r>
            <a:r>
              <a:rPr lang="en-US" sz="24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upper layer of the leaf</a:t>
            </a:r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58800"/>
              <a:buFont typeface="Noto Symbol"/>
              <a:buChar char="◻"/>
            </a:pPr>
            <a:r>
              <a:rPr lang="en-US" sz="245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Mesophyll</a:t>
            </a:r>
            <a:r>
              <a:rPr lang="en-US" sz="24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photosynthesis takes place here</a:t>
            </a:r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58800"/>
              <a:buFont typeface="Noto Symbol"/>
              <a:buChar char="◻"/>
            </a:pPr>
            <a:r>
              <a:rPr lang="en-US" sz="245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Vascular Bundle </a:t>
            </a:r>
            <a:r>
              <a:rPr lang="en-US" sz="24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includes xylem and phloem</a:t>
            </a:r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58800"/>
              <a:buFont typeface="Noto Symbol"/>
              <a:buChar char="◻"/>
            </a:pPr>
            <a:r>
              <a:rPr lang="en-US" sz="245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Xylem</a:t>
            </a:r>
            <a:r>
              <a:rPr lang="en-US" sz="24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carries water</a:t>
            </a:r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58800"/>
              <a:buFont typeface="Noto Symbol"/>
              <a:buChar char="◻"/>
            </a:pPr>
            <a:r>
              <a:rPr lang="en-US" sz="245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Phloem</a:t>
            </a:r>
            <a:r>
              <a:rPr lang="en-US" sz="24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carries nutrients</a:t>
            </a:r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58800"/>
              <a:buFont typeface="Noto Symbol"/>
              <a:buChar char="◻"/>
            </a:pPr>
            <a:r>
              <a:rPr lang="en-US" sz="245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Guard Cells </a:t>
            </a:r>
            <a:r>
              <a:rPr lang="en-US" sz="24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cells that open and close the stomata</a:t>
            </a:r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58800"/>
              <a:buFont typeface="Noto Symbol"/>
              <a:buChar char="◻"/>
            </a:pPr>
            <a:r>
              <a:rPr lang="en-US" sz="245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Stomata </a:t>
            </a:r>
            <a:r>
              <a:rPr lang="en-US" sz="24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pore that allows for water and gas exchange</a:t>
            </a: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 t="33270"/>
          <a:stretch/>
        </p:blipFill>
        <p:spPr>
          <a:xfrm>
            <a:off x="4876800" y="2209800"/>
            <a:ext cx="4002606" cy="251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Label the parts of the leaf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09600" y="2057399"/>
            <a:ext cx="4114800" cy="41041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– Palisade Mesophyll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 –  Spongy Mesophyll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 –  Epidermis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 -   Guard Cells</a:t>
            </a: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7410" y="1828800"/>
            <a:ext cx="3930555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Xylem				Phloem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09600" y="1589566"/>
            <a:ext cx="3886200" cy="9250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Xylem transports water UP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2"/>
          </p:nvPr>
        </p:nvSpPr>
        <p:spPr>
          <a:xfrm>
            <a:off x="4844901" y="1589566"/>
            <a:ext cx="3886200" cy="9250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Phloem transports nutrients DOWN</a:t>
            </a: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2514600"/>
            <a:ext cx="4039589" cy="4147312"/>
          </a:xfrm>
          <a:prstGeom prst="rect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10" name="Shape 210"/>
          <p:cNvSpPr txBox="1"/>
          <p:nvPr/>
        </p:nvSpPr>
        <p:spPr>
          <a:xfrm>
            <a:off x="6324600" y="2590800"/>
            <a:ext cx="2438399" cy="37856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Xylem  UP roots to leaves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Phloem DOWN leaves to roots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395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are the 2 types of seed plants?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0" y="1589566"/>
            <a:ext cx="4648199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0" marR="0" lvl="2" indent="-228600" algn="l" rtl="0">
              <a:spcBef>
                <a:spcPts val="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Gymnosperm</a:t>
            </a:r>
          </a:p>
          <a:p>
            <a:pPr marL="914400" marR="0" lvl="2" indent="-228600" algn="l" rtl="0">
              <a:spcBef>
                <a:spcPts val="500"/>
              </a:spcBef>
              <a:buClr>
                <a:schemeClr val="accent1"/>
              </a:buClr>
              <a:buSzPct val="7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Seeds on the surface of cones</a:t>
            </a:r>
          </a:p>
          <a:p>
            <a:pPr marL="914400" marR="0" lvl="2" indent="-228600" algn="l" rtl="0">
              <a:spcBef>
                <a:spcPts val="500"/>
              </a:spcBef>
              <a:buClr>
                <a:schemeClr val="accent1"/>
              </a:buClr>
              <a:buSzPct val="75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Includes conifers, pines, and spruces. cycads, ginkgoes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Font typeface="Noto Symbol"/>
              <a:buNone/>
            </a:pPr>
            <a:endParaRPr sz="29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Shape 218"/>
          <p:cNvSpPr txBox="1">
            <a:spLocks noGrp="1"/>
          </p:cNvSpPr>
          <p:nvPr>
            <p:ph type="body" idx="2"/>
          </p:nvPr>
        </p:nvSpPr>
        <p:spPr>
          <a:xfrm>
            <a:off x="4844901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Angiosperm</a:t>
            </a:r>
          </a:p>
          <a:p>
            <a:pPr marL="914400" marR="0" lvl="2" indent="-228600" algn="l" rtl="0">
              <a:spcBef>
                <a:spcPts val="500"/>
              </a:spcBef>
              <a:buClr>
                <a:schemeClr val="accent1"/>
              </a:buClr>
              <a:buSzPct val="75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Grasses</a:t>
            </a:r>
          </a:p>
          <a:p>
            <a:pPr marL="914400" marR="0" lvl="2" indent="-228600" algn="l" rtl="0">
              <a:spcBef>
                <a:spcPts val="500"/>
              </a:spcBef>
              <a:buClr>
                <a:schemeClr val="accent1"/>
              </a:buClr>
              <a:buSzPct val="75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Flowering trees and shrubs</a:t>
            </a:r>
          </a:p>
          <a:p>
            <a:pPr marL="914400" marR="0" lvl="2" indent="-228600" algn="l" rtl="0">
              <a:spcBef>
                <a:spcPts val="500"/>
              </a:spcBef>
              <a:buClr>
                <a:schemeClr val="accent1"/>
              </a:buClr>
              <a:buSzPct val="75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Flowers</a:t>
            </a:r>
          </a:p>
          <a:p>
            <a:pPr marL="320040" marR="0" lvl="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None/>
            </a:pPr>
            <a:endParaRPr sz="29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4343400"/>
            <a:ext cx="3200399" cy="2092324"/>
          </a:xfrm>
          <a:prstGeom prst="rect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20" name="Shape 2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8800" y="4191000"/>
            <a:ext cx="2781300" cy="2433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Classes of Angiosperms</a:t>
            </a:r>
          </a:p>
        </p:txBody>
      </p:sp>
      <p:graphicFrame>
        <p:nvGraphicFramePr>
          <p:cNvPr id="227" name="Shape 227"/>
          <p:cNvGraphicFramePr/>
          <p:nvPr/>
        </p:nvGraphicFramePr>
        <p:xfrm>
          <a:off x="304800" y="2819400"/>
          <a:ext cx="8534400" cy="3733800"/>
        </p:xfrm>
        <a:graphic>
          <a:graphicData uri="http://schemas.openxmlformats.org/drawingml/2006/table">
            <a:tbl>
              <a:tblPr>
                <a:noFill/>
                <a:tableStyleId>{1C69CE77-F5AE-4731-BD06-4C601C47412E}</a:tableStyleId>
              </a:tblPr>
              <a:tblGrid>
                <a:gridCol w="1676400"/>
                <a:gridCol w="3276600"/>
                <a:gridCol w="3581400"/>
              </a:tblGrid>
              <a:tr h="62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b="1" u="none" strike="noStrike" cap="none" baseline="0">
                          <a:latin typeface="Arial"/>
                          <a:ea typeface="Arial"/>
                          <a:cs typeface="Arial"/>
                          <a:sym typeface="Arial"/>
                        </a:rPr>
                        <a:t>Cotyledon</a:t>
                      </a:r>
                    </a:p>
                  </a:txBody>
                  <a:tcPr marL="47400" marR="47400" marT="0" marB="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baseline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One cotyledon leaf</a:t>
                      </a:r>
                    </a:p>
                  </a:txBody>
                  <a:tcPr marL="47400" marR="47400" marT="0" marB="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baseline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Two cotyledon leaf</a:t>
                      </a:r>
                    </a:p>
                  </a:txBody>
                  <a:tcPr marL="47400" marR="47400" marT="0" marB="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CE3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b="1" u="none" strike="noStrike" cap="none" baseline="0">
                          <a:latin typeface="Arial"/>
                          <a:ea typeface="Arial"/>
                          <a:cs typeface="Arial"/>
                          <a:sym typeface="Arial"/>
                        </a:rPr>
                        <a:t>Flower Parts</a:t>
                      </a:r>
                    </a:p>
                  </a:txBody>
                  <a:tcPr marL="47400" marR="47400" marT="0" marB="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baseline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Three floral parts</a:t>
                      </a:r>
                    </a:p>
                  </a:txBody>
                  <a:tcPr marL="47400" marR="47400" marT="0" marB="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baseline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Four or five floral parts</a:t>
                      </a:r>
                    </a:p>
                  </a:txBody>
                  <a:tcPr marL="47400" marR="47400" marT="0" marB="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CE3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b="1" u="none" strike="noStrike" cap="none" baseline="0">
                          <a:latin typeface="Arial"/>
                          <a:ea typeface="Arial"/>
                          <a:cs typeface="Arial"/>
                          <a:sym typeface="Arial"/>
                        </a:rPr>
                        <a:t>Veins</a:t>
                      </a:r>
                    </a:p>
                  </a:txBody>
                  <a:tcPr marL="47400" marR="47400" marT="0" marB="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baseline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Parallel veins</a:t>
                      </a:r>
                    </a:p>
                  </a:txBody>
                  <a:tcPr marL="47400" marR="47400" marT="0" marB="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baseline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Net-like veins</a:t>
                      </a:r>
                    </a:p>
                  </a:txBody>
                  <a:tcPr marL="47400" marR="47400" marT="0" marB="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CE3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b="1" u="none" strike="noStrike" cap="none" baseline="0">
                          <a:latin typeface="Arial"/>
                          <a:ea typeface="Arial"/>
                          <a:cs typeface="Arial"/>
                          <a:sym typeface="Arial"/>
                        </a:rPr>
                        <a:t>Pollen grains</a:t>
                      </a:r>
                    </a:p>
                  </a:txBody>
                  <a:tcPr marL="47400" marR="47400" marT="0" marB="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baseline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One pore or furrow</a:t>
                      </a:r>
                    </a:p>
                  </a:txBody>
                  <a:tcPr marL="47400" marR="47400" marT="0" marB="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baseline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Three pores or furrows</a:t>
                      </a:r>
                    </a:p>
                  </a:txBody>
                  <a:tcPr marL="47400" marR="47400" marT="0" marB="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CE3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b="1" u="none" strike="noStrike" cap="none" baseline="0">
                          <a:latin typeface="Arial"/>
                          <a:ea typeface="Arial"/>
                          <a:cs typeface="Arial"/>
                          <a:sym typeface="Arial"/>
                        </a:rPr>
                        <a:t>Vascular tissue</a:t>
                      </a:r>
                    </a:p>
                  </a:txBody>
                  <a:tcPr marL="47400" marR="47400" marT="0" marB="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baseline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Vascular bundles throughout stem</a:t>
                      </a:r>
                    </a:p>
                  </a:txBody>
                  <a:tcPr marL="47400" marR="47400" marT="0" marB="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baseline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Vascular bundle around edge</a:t>
                      </a:r>
                    </a:p>
                  </a:txBody>
                  <a:tcPr marL="47400" marR="47400" marT="0" marB="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CE3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200" b="1" u="none" strike="noStrike" cap="none" baseline="0">
                          <a:latin typeface="Arial"/>
                          <a:ea typeface="Arial"/>
                          <a:cs typeface="Arial"/>
                          <a:sym typeface="Arial"/>
                        </a:rPr>
                        <a:t>Roots</a:t>
                      </a:r>
                    </a:p>
                  </a:txBody>
                  <a:tcPr marL="47400" marR="47400" marT="0" marB="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baseline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Fibrous root</a:t>
                      </a:r>
                    </a:p>
                  </a:txBody>
                  <a:tcPr marL="47400" marR="47400" marT="0" marB="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strike="noStrike" cap="none" baseline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Taproot</a:t>
                      </a:r>
                    </a:p>
                  </a:txBody>
                  <a:tcPr marL="47400" marR="47400" marT="0" marB="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CE3"/>
                    </a:solidFill>
                  </a:tcPr>
                </a:tc>
              </a:tr>
            </a:tbl>
          </a:graphicData>
        </a:graphic>
      </p:graphicFrame>
      <p:sp>
        <p:nvSpPr>
          <p:cNvPr id="228" name="Shape 228"/>
          <p:cNvSpPr txBox="1"/>
          <p:nvPr/>
        </p:nvSpPr>
        <p:spPr>
          <a:xfrm>
            <a:off x="914400" y="2057400"/>
            <a:ext cx="72390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Monocot	          	Dicot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Parts of the flower: Function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228600" y="1589566"/>
            <a:ext cx="5333999" cy="48874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80000"/>
              </a:lnSpc>
              <a:spcBef>
                <a:spcPts val="0"/>
              </a:spcBef>
              <a:buClr>
                <a:schemeClr val="accent2"/>
              </a:buClr>
              <a:buSzPct val="65555"/>
              <a:buFont typeface="Noto Symbol"/>
              <a:buChar char="◻"/>
            </a:pPr>
            <a:r>
              <a:rPr lang="en-US" sz="27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Anther</a:t>
            </a:r>
            <a:r>
              <a:rPr lang="en-US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295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oval sack where meiosis takes place</a:t>
            </a:r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en-US" sz="27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Filament</a:t>
            </a:r>
            <a:r>
              <a:rPr lang="en-US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long, thin stalk that supports an anther</a:t>
            </a:r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5555"/>
              <a:buFont typeface="Noto Symbol"/>
              <a:buChar char="◻"/>
            </a:pPr>
            <a:r>
              <a:rPr lang="en-US" sz="27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Sigma</a:t>
            </a:r>
            <a:r>
              <a:rPr lang="en-US" sz="27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29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sticky portion on top of the style</a:t>
            </a:r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en-US" sz="27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Ovary</a:t>
            </a:r>
            <a:r>
              <a:rPr lang="en-US" sz="27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female gametophytes are produced</a:t>
            </a:r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en-US" sz="27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Receptacle</a:t>
            </a:r>
            <a:r>
              <a:rPr lang="en-US" sz="27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en-US" sz="27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Petal</a:t>
            </a:r>
            <a:r>
              <a:rPr lang="en-US" sz="27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brightly color floral parts</a:t>
            </a:r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en-US" sz="27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Sepal</a:t>
            </a:r>
            <a:r>
              <a:rPr lang="en-US" sz="27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outermost circle of floral parts</a:t>
            </a:r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en-US" sz="27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Pedicel</a:t>
            </a:r>
            <a:r>
              <a:rPr lang="en-US" sz="27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stem just below flower</a:t>
            </a:r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 l="8348" t="3032" r="52173" b="71799"/>
          <a:stretch/>
        </p:blipFill>
        <p:spPr>
          <a:xfrm>
            <a:off x="5405907" y="1981200"/>
            <a:ext cx="3738092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395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Life Span of Angiosperms (flowering)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09600" y="1589566"/>
            <a:ext cx="7924799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40080" marR="0" lvl="1" indent="-284480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Annual</a:t>
            </a:r>
          </a:p>
          <a:p>
            <a:pPr marL="914400" marR="0" lvl="2" indent="-228600" algn="l" rtl="0">
              <a:lnSpc>
                <a:spcPct val="8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Courier New"/>
              <a:buChar char="o"/>
            </a:pPr>
            <a:r>
              <a:rPr lang="en-US" sz="2400" b="0" i="0" u="none" strike="noStrike" cap="none" baseline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Completes life cycle within one growing season</a:t>
            </a:r>
          </a:p>
          <a:p>
            <a:pPr marL="914400" marR="0" lvl="2" indent="-228600" algn="l" rtl="0">
              <a:lnSpc>
                <a:spcPct val="8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Courier New"/>
              <a:buChar char="o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Examples:  marigolds, pansies, zinnias</a:t>
            </a:r>
          </a:p>
          <a:p>
            <a:pPr marL="640080" marR="0" lvl="1" indent="-284480" algn="l" rtl="0">
              <a:lnSpc>
                <a:spcPct val="8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Biennial</a:t>
            </a:r>
          </a:p>
          <a:p>
            <a:pPr marL="914400" marR="0" lvl="2" indent="-228600" algn="l" rtl="0">
              <a:lnSpc>
                <a:spcPct val="8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Courier New"/>
              <a:buChar char="o"/>
            </a:pPr>
            <a:r>
              <a:rPr lang="en-US" sz="2400" b="0" i="0" u="none" strike="noStrike" cap="none" baseline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Completes life cycle within 2 years</a:t>
            </a:r>
          </a:p>
          <a:p>
            <a:pPr marL="914400" marR="0" lvl="2" indent="-228600" algn="l" rtl="0">
              <a:lnSpc>
                <a:spcPct val="8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Courier New"/>
              <a:buChar char="o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4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year – germinates, grows roots, sometimes leaves</a:t>
            </a:r>
          </a:p>
          <a:p>
            <a:pPr marL="914400" marR="0" lvl="2" indent="-228600" algn="l" rtl="0">
              <a:lnSpc>
                <a:spcPct val="8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Courier New"/>
              <a:buChar char="o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year – grows new stems, leaves and seeds</a:t>
            </a:r>
          </a:p>
          <a:p>
            <a:pPr marL="914400" marR="0" lvl="2" indent="-228600" algn="l" rtl="0">
              <a:lnSpc>
                <a:spcPct val="8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Courier New"/>
              <a:buChar char="o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Examples:  primrose, parsley, celery</a:t>
            </a:r>
          </a:p>
          <a:p>
            <a:pPr marL="640080" marR="0" lvl="1" indent="-284480" algn="l" rtl="0">
              <a:lnSpc>
                <a:spcPct val="8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Perennial</a:t>
            </a:r>
          </a:p>
          <a:p>
            <a:pPr marL="914400" marR="0" lvl="2" indent="-228600" algn="l" rtl="0">
              <a:lnSpc>
                <a:spcPct val="8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Courier New"/>
              <a:buChar char="o"/>
            </a:pPr>
            <a:r>
              <a:rPr lang="en-US" sz="2400" b="0" i="0" u="none" strike="noStrike" cap="none" baseline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Flower plants that live for more than 2 years</a:t>
            </a:r>
          </a:p>
          <a:p>
            <a:pPr marL="914400" marR="0" lvl="2" indent="-228600" algn="l" rtl="0">
              <a:lnSpc>
                <a:spcPct val="80000"/>
              </a:lnSpc>
              <a:spcBef>
                <a:spcPts val="500"/>
              </a:spcBef>
              <a:buClr>
                <a:schemeClr val="accent1"/>
              </a:buClr>
              <a:buSzPct val="75000"/>
              <a:buFont typeface="Courier New"/>
              <a:buChar char="o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Examples:   grasses, trees, sagebrush, honeysuckle</a:t>
            </a:r>
          </a:p>
          <a:p>
            <a:pPr marL="320040" marR="0" lvl="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None/>
            </a:pPr>
            <a:endParaRPr sz="29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Root Vocabulary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09600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 growth occurs in the </a:t>
            </a:r>
            <a:r>
              <a:rPr lang="en-US" sz="27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MERISTEM</a:t>
            </a:r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en-US" sz="27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Fiberous root</a:t>
            </a:r>
            <a:r>
              <a:rPr lang="en-US" sz="27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thin roots that spread out near the surface.  Common in grasslands</a:t>
            </a:r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en-US" sz="27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Tap root</a:t>
            </a:r>
            <a:r>
              <a:rPr lang="en-US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A long root that reaches deep with in the ground to tap underground water. More common in deserts</a:t>
            </a:r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590800"/>
            <a:ext cx="4199380" cy="27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Why seeds?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09600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1"/>
              </a:buClr>
              <a:buSzPct val="59999"/>
              <a:buFont typeface="Arial"/>
              <a:buChar char="•"/>
            </a:pP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Seeds are important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1"/>
              </a:buClr>
              <a:buSzPct val="59999"/>
              <a:buFont typeface="Arial"/>
              <a:buChar char="•"/>
            </a:pP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don’t need water for fertilization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1"/>
              </a:buClr>
              <a:buSzPct val="59999"/>
              <a:buFont typeface="Arial"/>
              <a:buChar char="•"/>
            </a:pP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Dispersed by: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Courier New"/>
              <a:buChar char="o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Courier New"/>
              <a:buChar char="o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Courier New"/>
              <a:buChar char="o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Animals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body" idx="2"/>
          </p:nvPr>
        </p:nvSpPr>
        <p:spPr>
          <a:xfrm>
            <a:off x="4844901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Dormancy</a:t>
            </a: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Seeds can remain dormant until environmental conditions allow for germination.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Fruit:</a:t>
            </a: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Ovary of a plant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Pollen</a:t>
            </a: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Plant sperm</a:t>
            </a:r>
          </a:p>
        </p:txBody>
      </p:sp>
      <p:pic>
        <p:nvPicPr>
          <p:cNvPr id="260" name="Shape 260"/>
          <p:cNvPicPr preferRelativeResize="0"/>
          <p:nvPr/>
        </p:nvPicPr>
        <p:blipFill rotWithShape="1">
          <a:blip r:embed="rId3">
            <a:alphaModFix/>
          </a:blip>
          <a:srcRect l="51724" b="19941"/>
          <a:stretch/>
        </p:blipFill>
        <p:spPr>
          <a:xfrm>
            <a:off x="2895600" y="3886200"/>
            <a:ext cx="2133599" cy="248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Seed Vocabulary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09600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75000"/>
              </a:lnSpc>
              <a:spcBef>
                <a:spcPts val="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en-US" sz="3200" b="1" i="0" u="sng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Seed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30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embryo of a plant encased in a protective covering and surrounded by a food supply</a:t>
            </a:r>
          </a:p>
          <a:p>
            <a:pPr marL="320040" marR="0" lvl="0" indent="-320040" algn="l" rtl="0">
              <a:lnSpc>
                <a:spcPct val="75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en-US" sz="3200" b="1" i="0" u="sng" strike="noStrike" cap="none" baseline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Embryo</a:t>
            </a:r>
            <a:r>
              <a:rPr lang="en-US" sz="3200" b="1" i="0" u="none" strike="noStrike" cap="none" baseline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30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early stage of development</a:t>
            </a:r>
          </a:p>
          <a:p>
            <a:pPr marL="320040" marR="0" lvl="0" indent="-320040" algn="l" rtl="0">
              <a:lnSpc>
                <a:spcPct val="75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en-US" sz="3200" b="1" i="0" u="sng" strike="noStrike" cap="none" baseline="0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Seed coat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30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surrounds and protects the embryo and keeps the contents from drying out</a:t>
            </a:r>
          </a:p>
          <a:p>
            <a:pPr marL="320040" marR="0" lvl="0" indent="-209550" algn="l" rtl="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Font typeface="Noto Symbol"/>
              <a:buNone/>
            </a:pPr>
            <a:endParaRPr sz="29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Shape 2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2286000"/>
            <a:ext cx="3705224" cy="2836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is a plant?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59000"/>
              <a:buFont typeface="Arial"/>
              <a:buChar char="•"/>
            </a:pPr>
            <a:r>
              <a:rPr lang="en-US" sz="295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Kingdom</a:t>
            </a:r>
            <a:r>
              <a:rPr lang="en-US" sz="29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95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Plantae</a:t>
            </a:r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buClr>
                <a:schemeClr val="accent1"/>
              </a:buClr>
              <a:buSzPct val="59000"/>
              <a:buFont typeface="Arial"/>
              <a:buChar char="•"/>
            </a:pPr>
            <a:r>
              <a:rPr lang="en-US" sz="29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Multicellular eukaryotes</a:t>
            </a:r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buClr>
                <a:schemeClr val="accent1"/>
              </a:buClr>
              <a:buSzPct val="59000"/>
              <a:buFont typeface="Arial"/>
              <a:buChar char="•"/>
            </a:pPr>
            <a:r>
              <a:rPr lang="en-US" sz="29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walls </a:t>
            </a:r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buClr>
                <a:schemeClr val="accent1"/>
              </a:buClr>
              <a:buSzPct val="59000"/>
              <a:buFont typeface="Arial"/>
              <a:buChar char="•"/>
            </a:pPr>
            <a:r>
              <a:rPr lang="en-US" sz="29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Cellulose</a:t>
            </a:r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buClr>
                <a:schemeClr val="accent1"/>
              </a:buClr>
              <a:buSzPct val="59000"/>
              <a:buFont typeface="Arial"/>
              <a:buChar char="•"/>
            </a:pPr>
            <a:r>
              <a:rPr lang="en-US" sz="29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photosynthesis</a:t>
            </a:r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buClr>
                <a:schemeClr val="accent1"/>
              </a:buClr>
              <a:buSzPct val="59000"/>
              <a:buFont typeface="Arial"/>
              <a:buChar char="•"/>
            </a:pPr>
            <a:r>
              <a:rPr lang="en-US" sz="2950" b="1" i="0" u="none" strike="noStrike" cap="none" baseline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Green pigment</a:t>
            </a:r>
            <a:r>
              <a:rPr lang="en-US" sz="2950" b="0" i="0" u="none" strike="noStrike" cap="none" baseline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9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chlorophyll</a:t>
            </a:r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buClr>
                <a:schemeClr val="accent1"/>
              </a:buClr>
              <a:buSzPct val="59000"/>
              <a:buFont typeface="Arial"/>
              <a:buChar char="•"/>
            </a:pPr>
            <a:r>
              <a:rPr lang="en-US" sz="29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 multicellular embryos</a:t>
            </a:r>
          </a:p>
          <a:p>
            <a:pPr marL="320040" marR="0" lvl="0" indent="-320040" algn="l" rtl="0">
              <a:lnSpc>
                <a:spcPct val="80000"/>
              </a:lnSpc>
              <a:spcBef>
                <a:spcPts val="700"/>
              </a:spcBef>
              <a:buClr>
                <a:schemeClr val="accent1"/>
              </a:buClr>
              <a:buSzPct val="67000"/>
              <a:buFont typeface="Arial"/>
              <a:buChar char="•"/>
            </a:pPr>
            <a:r>
              <a:rPr lang="en-US" sz="295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5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all plants have </a:t>
            </a:r>
            <a:r>
              <a:rPr lang="en-US" sz="3350" b="1" i="0" u="none" strike="noStrike" cap="none" baseline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seeds</a:t>
            </a:r>
            <a:r>
              <a:rPr lang="en-US" sz="335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35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some have spores</a:t>
            </a:r>
          </a:p>
          <a:p>
            <a:pPr marL="320040" marR="0" lvl="0" indent="-217855" algn="l" rtl="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Font typeface="Noto Symbol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Plant Response to the environment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09600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Phototropism:</a:t>
            </a: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Plant bends toward light. Caused by AUXIN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Geotropism:</a:t>
            </a: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Roots grow towards gravity, stems and leaves away from gravity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Thigmotropism</a:t>
            </a: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Plant responds to touch</a:t>
            </a:r>
          </a:p>
        </p:txBody>
      </p:sp>
      <p:pic>
        <p:nvPicPr>
          <p:cNvPr id="276" name="Shape 2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0" y="1676400"/>
            <a:ext cx="2922104" cy="2057400"/>
          </a:xfrm>
          <a:prstGeom prst="rect">
            <a:avLst/>
          </a:prstGeom>
          <a:noFill/>
          <a:ln w="19050" cap="flat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77" name="Shape 277"/>
          <p:cNvPicPr preferRelativeResize="0"/>
          <p:nvPr/>
        </p:nvPicPr>
        <p:blipFill rotWithShape="1">
          <a:blip r:embed="rId4">
            <a:alphaModFix/>
          </a:blip>
          <a:srcRect l="71489" b="26760"/>
          <a:stretch/>
        </p:blipFill>
        <p:spPr>
          <a:xfrm>
            <a:off x="4419600" y="2514600"/>
            <a:ext cx="1524000" cy="2365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5943600" y="4648199"/>
            <a:ext cx="2931268" cy="1812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Reading Diagrams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09600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Stomata:</a:t>
            </a: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Opening in a leaf that allows for the exchange in gases such as oxygen and carbon dioxide.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Helps prevent water loss.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Transpiration:</a:t>
            </a: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loss of water from plants</a:t>
            </a:r>
          </a:p>
          <a:p>
            <a:pPr marL="320040" marR="0" lvl="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None/>
            </a:pPr>
            <a:endParaRPr sz="29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Shape 2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8828" y="2514600"/>
            <a:ext cx="3559371" cy="335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Reading Diagrams: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457200" y="2286000"/>
            <a:ext cx="4190999" cy="3124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“S” – palisade mesophyll </a:t>
            </a:r>
            <a:r>
              <a:rPr lang="en-US" sz="2700" b="0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700" b="0" i="1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most photosynthesis takes place here</a:t>
            </a:r>
            <a:r>
              <a:rPr lang="en-US" sz="2700" b="0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“T” – stomata with guard cells </a:t>
            </a:r>
            <a:r>
              <a:rPr lang="en-US" sz="2700" b="0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(gas exchange)</a:t>
            </a:r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“Q” – epidermis</a:t>
            </a:r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“R” – spongy mesophyll</a:t>
            </a:r>
          </a:p>
        </p:txBody>
      </p:sp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1767016"/>
            <a:ext cx="3905249" cy="3757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Reading Diagrams</a:t>
            </a:r>
          </a:p>
        </p:txBody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09600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1"/>
              </a:buClr>
              <a:buSzPct val="60000"/>
              <a:buFont typeface="Arial"/>
              <a:buChar char="•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does the milky sap from the milkweed help the milkweed bug?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1"/>
              </a:buClr>
              <a:buSzPct val="60000"/>
              <a:buFont typeface="Arial"/>
              <a:buChar char="•"/>
            </a:pPr>
            <a:r>
              <a:rPr lang="en-US" sz="2700" b="0" i="1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When the sap accumulates in the milkweed  bug, it tastes bad so animals don’t eat it.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1"/>
              </a:buClr>
              <a:buSzPct val="60000"/>
              <a:buFont typeface="Arial"/>
              <a:buChar char="•"/>
            </a:pPr>
            <a:r>
              <a:rPr lang="en-US" sz="2700" b="0" i="1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The bug benefits from the milkweed plant</a:t>
            </a:r>
          </a:p>
        </p:txBody>
      </p:sp>
      <p:pic>
        <p:nvPicPr>
          <p:cNvPr id="302" name="Shape 3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057400"/>
            <a:ext cx="4316241" cy="3248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Reading Diagrams:</a:t>
            </a:r>
          </a:p>
        </p:txBody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381000" y="1589566"/>
            <a:ext cx="44958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organism produces spores?</a:t>
            </a:r>
          </a:p>
          <a:p>
            <a:pPr marL="640080" marR="0" lvl="1" indent="-284480" algn="l" rtl="0">
              <a:lnSpc>
                <a:spcPct val="9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en-US" sz="2200" b="0" i="1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ferns</a:t>
            </a:r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group of plants are nonvascular?</a:t>
            </a:r>
          </a:p>
          <a:p>
            <a:pPr marL="640080" marR="0" lvl="1" indent="-284480" algn="l" rtl="0">
              <a:lnSpc>
                <a:spcPct val="9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en-US" sz="2200" b="0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Bryophytes</a:t>
            </a:r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vascular plants have sporophytes larger than gametophytes</a:t>
            </a:r>
          </a:p>
          <a:p>
            <a:pPr marL="640080" marR="0" lvl="1" indent="-284480" algn="l" rtl="0">
              <a:lnSpc>
                <a:spcPct val="90000"/>
              </a:lnSpc>
              <a:spcBef>
                <a:spcPts val="550"/>
              </a:spcBef>
              <a:buClr>
                <a:schemeClr val="accent1"/>
              </a:buClr>
              <a:buSzPct val="68250"/>
              <a:buFont typeface="Noto Symbol"/>
              <a:buChar char="⬜"/>
            </a:pPr>
            <a:r>
              <a:rPr lang="en-US" sz="195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Gametophytes</a:t>
            </a:r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vascular plants reproduces seeds</a:t>
            </a:r>
          </a:p>
          <a:p>
            <a:pPr marL="640080" marR="0" lvl="1" indent="-284480" algn="l" rtl="0">
              <a:lnSpc>
                <a:spcPct val="90000"/>
              </a:lnSpc>
              <a:spcBef>
                <a:spcPts val="550"/>
              </a:spcBef>
              <a:buClr>
                <a:schemeClr val="accent1"/>
              </a:buClr>
              <a:buSzPct val="68250"/>
              <a:buFont typeface="Noto Symbol"/>
              <a:buChar char="⬜"/>
            </a:pPr>
            <a:r>
              <a:rPr lang="en-US" sz="195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Angiosperms</a:t>
            </a:r>
          </a:p>
          <a:p>
            <a:pPr marL="320040" marR="0" lvl="0" indent="-217855" algn="l" rtl="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Font typeface="Noto Symbol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marR="0" lvl="1" indent="-284480" algn="l" rtl="0">
              <a:lnSpc>
                <a:spcPct val="90000"/>
              </a:lnSpc>
              <a:spcBef>
                <a:spcPts val="550"/>
              </a:spcBef>
              <a:buClr>
                <a:schemeClr val="accent1"/>
              </a:buClr>
              <a:buFont typeface="Noto Symbo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Shape 3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1905000"/>
            <a:ext cx="3771900" cy="2914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Reading Diagrams</a:t>
            </a:r>
          </a:p>
        </p:txBody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09600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en-US" sz="27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Plant Experiment: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en-US" sz="27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Tested variable</a:t>
            </a:r>
            <a:r>
              <a:rPr lang="en-US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amount of root hormone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en-US" sz="27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Controlled Variables</a:t>
            </a:r>
            <a:r>
              <a:rPr lang="en-US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Water, bean seed, tomato seed, sunflower seed, soil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en-US" sz="27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Control:</a:t>
            </a:r>
            <a:r>
              <a:rPr lang="en-US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Needs water, bean seed, sunflower seed and tomato seed</a:t>
            </a:r>
          </a:p>
        </p:txBody>
      </p:sp>
      <p:pic>
        <p:nvPicPr>
          <p:cNvPr id="318" name="Shape 3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1981200"/>
            <a:ext cx="4374943" cy="391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Reading Diagrams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09600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 plant groups have different number of nucleotides.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group has the least number of nucleotides?  </a:t>
            </a:r>
            <a:r>
              <a:rPr lang="en-US" sz="2700" b="0" i="1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Byrophytes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group has the largest number of nucleotides?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700" b="0" i="1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Gymnosperms</a:t>
            </a:r>
          </a:p>
        </p:txBody>
      </p:sp>
      <p:pic>
        <p:nvPicPr>
          <p:cNvPr id="326" name="Shape 3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1600" y="1752600"/>
            <a:ext cx="3218735" cy="491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 sz="44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09600" y="4343400"/>
            <a:ext cx="7924799" cy="228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Gravitrophism:  </a:t>
            </a:r>
            <a:r>
              <a:rPr lang="en-US" sz="2900" b="0" i="1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When seedlings are planted in the ground, the roots grow towards gravity and leaves grow away from gravity</a:t>
            </a: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20040" marR="0" lvl="0" indent="-320040" algn="l" rtl="0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it matter which end of a seed you plant in the ground??  </a:t>
            </a:r>
            <a:r>
              <a:rPr lang="en-US" sz="2900" b="0" i="1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No, makes no difference </a:t>
            </a:r>
          </a:p>
        </p:txBody>
      </p:sp>
      <p:pic>
        <p:nvPicPr>
          <p:cNvPr id="334" name="Shape 3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1600200"/>
            <a:ext cx="4476749" cy="27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Reading Diagrams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09600" y="3962400"/>
            <a:ext cx="8305799" cy="26563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variable being tested? Variation in Leaf-dropping times using different gases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List 4 things that would have to be the same in this experiment.  Height of tree,  temperature, amount of sunlight, water</a:t>
            </a:r>
          </a:p>
        </p:txBody>
      </p:sp>
      <p:pic>
        <p:nvPicPr>
          <p:cNvPr id="342" name="Shape 3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1676400"/>
            <a:ext cx="5393027" cy="190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Reading Diagrams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381000" y="1589566"/>
            <a:ext cx="41148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1"/>
              </a:buClr>
              <a:buSzPct val="59999"/>
              <a:buFont typeface="Arial"/>
              <a:buChar char="•"/>
            </a:pP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Photosynthesis needs light.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1"/>
              </a:buClr>
              <a:buSzPct val="59999"/>
              <a:buFont typeface="Arial"/>
              <a:buChar char="•"/>
            </a:pP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black paper disks block the sunlight.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1"/>
              </a:buClr>
              <a:buSzPct val="59999"/>
              <a:buFont typeface="Arial"/>
              <a:buChar char="•"/>
            </a:pP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happens to photosynthesis underneath the black paper discs?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1"/>
              </a:buClr>
              <a:buSzPct val="59999"/>
              <a:buFont typeface="Arial"/>
              <a:buChar char="•"/>
            </a:pP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photosynthesis</a:t>
            </a:r>
          </a:p>
        </p:txBody>
      </p:sp>
      <p:pic>
        <p:nvPicPr>
          <p:cNvPr id="350" name="Shape 3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286000"/>
            <a:ext cx="4286249" cy="320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Questions you should ask?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09600" y="1589566"/>
            <a:ext cx="3886200" cy="4572000"/>
          </a:xfrm>
          <a:prstGeom prst="rect">
            <a:avLst/>
          </a:prstGeom>
          <a:noFill/>
          <a:ln w="190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640080" marR="0" lvl="1" indent="-28448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are plant groups classified?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Font typeface="Noto Symbol"/>
              <a:buNone/>
            </a:pPr>
            <a:endParaRPr sz="2800" b="1" i="0" u="none" strike="noStrike" cap="none" baseline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conducting tissue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Seeds – yes or no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Flowers</a:t>
            </a:r>
          </a:p>
          <a:p>
            <a:pPr marL="320040" marR="0" lvl="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None/>
            </a:pPr>
            <a:endParaRPr sz="29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4844901" y="1589566"/>
            <a:ext cx="3886200" cy="4572000"/>
          </a:xfrm>
          <a:prstGeom prst="rect">
            <a:avLst/>
          </a:prstGeom>
          <a:noFill/>
          <a:ln w="1270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lnSpc>
                <a:spcPct val="80000"/>
              </a:lnSpc>
              <a:spcBef>
                <a:spcPts val="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plants need?</a:t>
            </a:r>
          </a:p>
          <a:p>
            <a:pPr marL="320040" marR="0" lvl="0" indent="-236220" algn="l" rtl="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Font typeface="Noto Symbol"/>
              <a:buNone/>
            </a:pPr>
            <a:endParaRPr sz="22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236220" algn="l" rtl="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Font typeface="Noto Symbol"/>
              <a:buNone/>
            </a:pPr>
            <a:endParaRPr sz="22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0" marR="0" lvl="1" indent="-284480" algn="l" rtl="0">
              <a:lnSpc>
                <a:spcPct val="8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Sunlight</a:t>
            </a:r>
          </a:p>
          <a:p>
            <a:pPr marL="640080" marR="0" lvl="1" indent="-284480" algn="l" rtl="0">
              <a:lnSpc>
                <a:spcPct val="8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</a:p>
          <a:p>
            <a:pPr marL="640080" marR="0" lvl="1" indent="-284480" algn="l" rtl="0">
              <a:lnSpc>
                <a:spcPct val="8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Minerals</a:t>
            </a:r>
          </a:p>
          <a:p>
            <a:pPr marL="640080" marR="0" lvl="1" indent="-284480" algn="l" rtl="0">
              <a:lnSpc>
                <a:spcPct val="80000"/>
              </a:lnSpc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Gas Exchange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Reading Diagrams</a:t>
            </a:r>
          </a:p>
        </p:txBody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09600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 Anther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  Petal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  Filament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D.	Sepal</a:t>
            </a:r>
          </a:p>
        </p:txBody>
      </p:sp>
      <p:pic>
        <p:nvPicPr>
          <p:cNvPr id="358" name="Shape 3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2057400"/>
            <a:ext cx="3910012" cy="3175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Reading Diagrams</a:t>
            </a:r>
          </a:p>
        </p:txBody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09600" y="3962398"/>
            <a:ext cx="8077199" cy="21991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are plants?   </a:t>
            </a:r>
            <a:r>
              <a:rPr lang="en-US" sz="2900" b="0" i="1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A,  B,  D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is (are) fungi?  </a:t>
            </a:r>
            <a:r>
              <a:rPr lang="en-US" sz="2900" b="0" i="1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is (are) animals?  </a:t>
            </a:r>
            <a:r>
              <a:rPr lang="en-US" sz="2900" b="0" i="1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</a:p>
        </p:txBody>
      </p:sp>
      <p:pic>
        <p:nvPicPr>
          <p:cNvPr id="374" name="Shape 3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1828800"/>
            <a:ext cx="5229225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Reading Diagrams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09600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 Stigma-  </a:t>
            </a:r>
            <a:r>
              <a:rPr lang="en-US" sz="2900" b="0" i="1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Female: sticky portion of the female reproductive structures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Captures pollen grains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9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 Anther </a:t>
            </a: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2900" b="0" i="1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Male: where pollen grains are found.   Plant sperm!</a:t>
            </a:r>
          </a:p>
        </p:txBody>
      </p:sp>
      <p:pic>
        <p:nvPicPr>
          <p:cNvPr id="382" name="Shape 3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3151" y="2057400"/>
            <a:ext cx="3835533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Reading Diagrams:</a:t>
            </a:r>
          </a:p>
        </p:txBody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09600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 type</a:t>
            </a: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US" sz="2900" b="0" i="1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Dicot – veins are branching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Veins</a:t>
            </a: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US" sz="2900" b="0" i="1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Composed of Xylem and Phloem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Xylem:</a:t>
            </a: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900" b="0" i="1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Transports water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Phloem</a:t>
            </a: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900" b="0" i="1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Transports nutrients</a:t>
            </a:r>
          </a:p>
        </p:txBody>
      </p:sp>
      <p:pic>
        <p:nvPicPr>
          <p:cNvPr id="390" name="Shape 3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2209800"/>
            <a:ext cx="4329165" cy="358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Other questions you should know.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09600" y="1589566"/>
            <a:ext cx="8077199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What was the first plant?   </a:t>
            </a:r>
            <a:r>
              <a:rPr lang="en-US" sz="3600" b="0" i="0" u="none" strike="noStrike" cap="none" baseline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Algae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 What are bryophytes?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Arial"/>
              <a:buChar char="•"/>
            </a:pPr>
            <a:r>
              <a:rPr lang="en-US" sz="25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Depend on </a:t>
            </a:r>
            <a:r>
              <a:rPr lang="en-US" sz="2500" b="0" i="0" u="none" strike="noStrike" cap="none" baseline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standing</a:t>
            </a:r>
            <a:r>
              <a:rPr lang="en-US" sz="25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00" b="0" i="0" u="none" strike="noStrike" cap="none" baseline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r>
              <a:rPr lang="en-US" sz="25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reproduction.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Arial"/>
              <a:buChar char="•"/>
            </a:pPr>
            <a:r>
              <a:rPr lang="en-US" sz="2500" b="1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Sperm</a:t>
            </a:r>
            <a:r>
              <a:rPr lang="en-US" sz="2500" b="0" i="0" u="none" strike="noStrike" cap="none" baseline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an </a:t>
            </a:r>
            <a:r>
              <a:rPr lang="en-US" sz="25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antheridium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Arial"/>
              <a:buChar char="•"/>
            </a:pPr>
            <a:r>
              <a:rPr lang="en-US" sz="25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Lacks vascular tissue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Arial"/>
              <a:buChar char="•"/>
            </a:pPr>
            <a:r>
              <a:rPr lang="en-US" sz="25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plants can draw up water by </a:t>
            </a:r>
            <a:r>
              <a:rPr lang="en-US" sz="2500" b="1" i="0" u="none" strike="noStrike" cap="none" baseline="0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osmosis </a:t>
            </a:r>
            <a:r>
              <a:rPr lang="en-US" sz="25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a few centimeters above the ground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Arial"/>
              <a:buChar char="•"/>
            </a:pPr>
            <a:r>
              <a:rPr lang="en-US" sz="25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group includes: </a:t>
            </a:r>
            <a:r>
              <a:rPr lang="en-US" sz="2500" b="0" i="0" u="none" strike="noStrike" cap="none" baseline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mosses, liverworts, and hornworts</a:t>
            </a:r>
          </a:p>
          <a:p>
            <a:pPr marL="640080" marR="0" lvl="1" indent="-168910" algn="l" rtl="0">
              <a:spcBef>
                <a:spcPts val="550"/>
              </a:spcBef>
              <a:buClr>
                <a:schemeClr val="accent1"/>
              </a:buClr>
              <a:buFont typeface="Noto Symbol"/>
              <a:buNone/>
            </a:pPr>
            <a:endParaRPr sz="2600" b="0" i="0" u="none" strike="noStrike" cap="none" baseline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Gametophyte       </a:t>
            </a:r>
            <a:r>
              <a:rPr lang="en-US" sz="4400" b="0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Sporophyte</a:t>
            </a:r>
            <a:endParaRPr lang="en-US" sz="4400" b="0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09600" y="1589566"/>
            <a:ext cx="3886200" cy="16870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Sex cells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Haploid (n)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2"/>
          </p:nvPr>
        </p:nvSpPr>
        <p:spPr>
          <a:xfrm>
            <a:off x="4844901" y="1589566"/>
            <a:ext cx="3886200" cy="16870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Mature plant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Diploid (2n)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Spore producing</a:t>
            </a: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3352800"/>
            <a:ext cx="6385560" cy="3242733"/>
          </a:xfrm>
          <a:prstGeom prst="rect">
            <a:avLst/>
          </a:prstGeom>
          <a:solidFill>
            <a:srgbClr val="EEEEEE"/>
          </a:solidFill>
          <a:ln w="88900" cap="sq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Transpiration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09600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Transpiration</a:t>
            </a: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The lose of water vapor from plants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part of the water cycle</a:t>
            </a:r>
          </a:p>
        </p:txBody>
      </p:sp>
      <p:pic>
        <p:nvPicPr>
          <p:cNvPr id="160" name="Shape 16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40810" y="1905000"/>
            <a:ext cx="4267199" cy="358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Cuticle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09600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Cuticle:</a:t>
            </a: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It is the waxy coating on the top of the leaf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used to stop water from evaporating from the leaf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“Q” is the cuticle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“R” is the mesophylle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“T” is an epidermis</a:t>
            </a:r>
          </a:p>
          <a:p>
            <a:pPr marL="320040" marR="0" lvl="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None/>
            </a:pPr>
            <a:endParaRPr sz="29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Shape 16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1752600"/>
            <a:ext cx="4267698" cy="4253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Stomata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04800" y="1676400"/>
            <a:ext cx="41148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Stomata</a:t>
            </a: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a pore on a leaf that allows the exchange of gases and the release of water vapor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where transpiration takes place</a:t>
            </a:r>
          </a:p>
        </p:txBody>
      </p:sp>
      <p:pic>
        <p:nvPicPr>
          <p:cNvPr id="176" name="Shape 17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30289" y="1752600"/>
            <a:ext cx="4762499" cy="380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Vascular Tissue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09600" y="1589566"/>
            <a:ext cx="8153399" cy="1229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sz="2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Vascular tissue is made up xylem and phloem. It is used to transport water and nutrients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2666999"/>
            <a:ext cx="5562600" cy="3765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Median">
  <a:themeElements>
    <a:clrScheme name="Custom 6">
      <a:dk1>
        <a:srgbClr val="000000"/>
      </a:dk1>
      <a:lt1>
        <a:srgbClr val="FFFFFF"/>
      </a:lt1>
      <a:dk2>
        <a:srgbClr val="76A676"/>
      </a:dk2>
      <a:lt2>
        <a:srgbClr val="EAEBDE"/>
      </a:lt2>
      <a:accent1>
        <a:srgbClr val="BB2727"/>
      </a:accent1>
      <a:accent2>
        <a:srgbClr val="FFFF99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1183</Words>
  <Application>Microsoft Macintosh PowerPoint</Application>
  <PresentationFormat>On-screen Show (4:3)</PresentationFormat>
  <Paragraphs>244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Median</vt:lpstr>
      <vt:lpstr>PLANT REVIEW</vt:lpstr>
      <vt:lpstr>What is a plant?</vt:lpstr>
      <vt:lpstr>Questions you should ask?</vt:lpstr>
      <vt:lpstr>Other questions you should know.</vt:lpstr>
      <vt:lpstr>Gametophyte       Sporophyte</vt:lpstr>
      <vt:lpstr>Transpiration</vt:lpstr>
      <vt:lpstr>Cuticle</vt:lpstr>
      <vt:lpstr>Stomata</vt:lpstr>
      <vt:lpstr>Vascular Tissue</vt:lpstr>
      <vt:lpstr>Functions of the Leaf</vt:lpstr>
      <vt:lpstr>Label the parts of the leaf</vt:lpstr>
      <vt:lpstr>Xylem    Phloem</vt:lpstr>
      <vt:lpstr>What are the 2 types of seed plants?</vt:lpstr>
      <vt:lpstr>Classes of Angiosperms</vt:lpstr>
      <vt:lpstr>Parts of the flower: Function</vt:lpstr>
      <vt:lpstr>Life Span of Angiosperms (flowering)</vt:lpstr>
      <vt:lpstr>Root Vocabulary</vt:lpstr>
      <vt:lpstr>Why seeds?</vt:lpstr>
      <vt:lpstr>Seed Vocabulary</vt:lpstr>
      <vt:lpstr>Plant Response to the environment</vt:lpstr>
      <vt:lpstr>Reading Diagrams</vt:lpstr>
      <vt:lpstr>Reading Diagrams:</vt:lpstr>
      <vt:lpstr>Reading Diagrams</vt:lpstr>
      <vt:lpstr>Reading Diagrams:</vt:lpstr>
      <vt:lpstr>Reading Diagrams</vt:lpstr>
      <vt:lpstr>Reading Diagrams</vt:lpstr>
      <vt:lpstr>PowerPoint Presentation</vt:lpstr>
      <vt:lpstr>Reading Diagrams</vt:lpstr>
      <vt:lpstr>Reading Diagrams</vt:lpstr>
      <vt:lpstr>Reading Diagrams</vt:lpstr>
      <vt:lpstr>Reading Diagrams</vt:lpstr>
      <vt:lpstr>Reading Diagrams</vt:lpstr>
      <vt:lpstr>Reading Diagrams: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REVIEW</dc:title>
  <cp:lastModifiedBy>Emily Klein</cp:lastModifiedBy>
  <cp:revision>2</cp:revision>
  <dcterms:modified xsi:type="dcterms:W3CDTF">2017-11-09T21:18:48Z</dcterms:modified>
</cp:coreProperties>
</file>