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5" r:id="rId10"/>
    <p:sldId id="277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219A3E-4856-48C5-8A5C-0E698806D20A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8BCAAD-45AD-4B11-A513-DC89DF8DB0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</a:t>
            </a:r>
          </a:p>
          <a:p>
            <a:r>
              <a:rPr lang="en-US" dirty="0" smtClean="0"/>
              <a:t>Hypotheses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Graphing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control group </a:t>
            </a:r>
            <a:r>
              <a:rPr lang="en-US" dirty="0" smtClean="0"/>
              <a:t>in an experiment is the group kept in normal conditions.</a:t>
            </a:r>
          </a:p>
          <a:p>
            <a:pPr lvl="1"/>
            <a:r>
              <a:rPr lang="en-US" dirty="0" smtClean="0"/>
              <a:t>Ex. Students take test in a classroom (control)</a:t>
            </a:r>
          </a:p>
          <a:p>
            <a:pPr lvl="1">
              <a:buNone/>
            </a:pPr>
            <a:r>
              <a:rPr lang="en-US" dirty="0" smtClean="0"/>
              <a:t>          Students take test outside (experimental)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 control group allows you to compare the groups receiving treatment with a group receiving no treatment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make valid conclusions.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</a:p>
          <a:p>
            <a:r>
              <a:rPr lang="en-US" dirty="0" smtClean="0"/>
              <a:t>Line Graphs</a:t>
            </a:r>
          </a:p>
          <a:p>
            <a:r>
              <a:rPr lang="en-US" dirty="0" smtClean="0"/>
              <a:t>Circle Graphs</a:t>
            </a:r>
            <a:endParaRPr lang="en-US" dirty="0"/>
          </a:p>
        </p:txBody>
      </p:sp>
      <p:pic>
        <p:nvPicPr>
          <p:cNvPr id="19461" name="Picture 5" descr="http://www.r-tutor.com/sites/default/files/images/categorical-data2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-228600"/>
            <a:ext cx="3429000" cy="3429001"/>
          </a:xfrm>
          <a:prstGeom prst="rect">
            <a:avLst/>
          </a:prstGeom>
          <a:noFill/>
        </p:spPr>
      </p:pic>
      <p:pic>
        <p:nvPicPr>
          <p:cNvPr id="19463" name="Picture 7" descr="http://staff.argyll.epsb.ca/jreed/math9/strand4/graph_l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4114800" cy="3190876"/>
          </a:xfrm>
          <a:prstGeom prst="rect">
            <a:avLst/>
          </a:prstGeom>
          <a:noFill/>
        </p:spPr>
      </p:pic>
      <p:pic>
        <p:nvPicPr>
          <p:cNvPr id="19465" name="Picture 9" descr="http://rpdp.net/sciencetips_v3/images/n8a7/N8A7_clip_image00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124200"/>
            <a:ext cx="28575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Used for discrete categories</a:t>
            </a:r>
          </a:p>
          <a:p>
            <a:r>
              <a:rPr lang="en-US" dirty="0" smtClean="0"/>
              <a:t>Used for comparison</a:t>
            </a:r>
          </a:p>
          <a:p>
            <a:r>
              <a:rPr lang="en-US" dirty="0" smtClean="0"/>
              <a:t>EX. Number of books each class collects</a:t>
            </a:r>
          </a:p>
          <a:p>
            <a:r>
              <a:rPr lang="en-US" dirty="0" smtClean="0"/>
              <a:t>EX. Number of pies each person eats at a contest</a:t>
            </a:r>
          </a:p>
          <a:p>
            <a:r>
              <a:rPr lang="en-US" dirty="0" smtClean="0"/>
              <a:t>EX. Number of dogs </a:t>
            </a:r>
            <a:r>
              <a:rPr lang="en-US" smtClean="0"/>
              <a:t>that eat </a:t>
            </a:r>
            <a:r>
              <a:rPr lang="en-US" dirty="0" smtClean="0"/>
              <a:t>certain brands of dog food</a:t>
            </a:r>
          </a:p>
        </p:txBody>
      </p:sp>
      <p:pic>
        <p:nvPicPr>
          <p:cNvPr id="21506" name="Picture 2" descr="http://www.glencoe.com/sec/science/biology/bdol/skill_handbook/images/bug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14442"/>
            <a:ext cx="4647286" cy="49863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What would be an appropriate title for this graph?</a:t>
            </a:r>
          </a:p>
          <a:p>
            <a:r>
              <a:rPr lang="en-US" dirty="0" smtClean="0"/>
              <a:t>How many insects were tested?</a:t>
            </a:r>
          </a:p>
          <a:p>
            <a:r>
              <a:rPr lang="en-US" dirty="0" smtClean="0"/>
              <a:t>What was the dependent variable?</a:t>
            </a:r>
          </a:p>
          <a:p>
            <a:r>
              <a:rPr lang="en-US" dirty="0" smtClean="0"/>
              <a:t>What was the investigator trying to find out in this experiment?</a:t>
            </a:r>
          </a:p>
        </p:txBody>
      </p:sp>
      <p:pic>
        <p:nvPicPr>
          <p:cNvPr id="21506" name="Picture 2" descr="http://www.glencoe.com/sec/science/biology/bdol/skill_handbook/images/bug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14442"/>
            <a:ext cx="4647286" cy="49863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Continuous data</a:t>
            </a:r>
          </a:p>
          <a:p>
            <a:r>
              <a:rPr lang="en-US" dirty="0" smtClean="0"/>
              <a:t>Shows change over time</a:t>
            </a:r>
          </a:p>
          <a:p>
            <a:r>
              <a:rPr lang="en-US" dirty="0" smtClean="0"/>
              <a:t>EX: A student’s grades as study time increases</a:t>
            </a:r>
          </a:p>
          <a:p>
            <a:r>
              <a:rPr lang="en-US" dirty="0" smtClean="0"/>
              <a:t>EX: Temperature of water as it is heated or cooled</a:t>
            </a:r>
          </a:p>
          <a:p>
            <a:r>
              <a:rPr lang="en-US" dirty="0" smtClean="0"/>
              <a:t>EX: Shoe size as a child ages</a:t>
            </a:r>
            <a:endParaRPr lang="en-US" dirty="0"/>
          </a:p>
        </p:txBody>
      </p:sp>
      <p:pic>
        <p:nvPicPr>
          <p:cNvPr id="5" name="Picture 2" descr="http://www.saburchill.com/facts/images/0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2266" y="1600200"/>
            <a:ext cx="4870734" cy="489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What is the title of this graph?</a:t>
            </a:r>
          </a:p>
          <a:p>
            <a:r>
              <a:rPr lang="en-US" dirty="0" smtClean="0"/>
              <a:t>What is the independent variable?</a:t>
            </a:r>
          </a:p>
          <a:p>
            <a:r>
              <a:rPr lang="en-US" dirty="0" smtClean="0"/>
              <a:t>What unit is mass measured in?</a:t>
            </a:r>
          </a:p>
          <a:p>
            <a:r>
              <a:rPr lang="en-US" dirty="0" smtClean="0"/>
              <a:t>How long did this experiment take?</a:t>
            </a:r>
          </a:p>
          <a:p>
            <a:r>
              <a:rPr lang="en-US" dirty="0" smtClean="0"/>
              <a:t>What did the baby badger weigh when it was 6 months old?</a:t>
            </a:r>
          </a:p>
        </p:txBody>
      </p:sp>
      <p:pic>
        <p:nvPicPr>
          <p:cNvPr id="5" name="Picture 2" descr="http://www.saburchill.com/facts/images/0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6066" y="1447800"/>
            <a:ext cx="4870734" cy="489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Show how parts relate to a whole</a:t>
            </a:r>
          </a:p>
          <a:p>
            <a:r>
              <a:rPr lang="en-US" dirty="0" smtClean="0"/>
              <a:t>Percentages </a:t>
            </a:r>
          </a:p>
          <a:p>
            <a:r>
              <a:rPr lang="en-US" dirty="0" smtClean="0"/>
              <a:t>EX: Music preferences of students in a class</a:t>
            </a:r>
          </a:p>
          <a:p>
            <a:r>
              <a:rPr lang="en-US" dirty="0" smtClean="0"/>
              <a:t>EX: Voting preferences of a certain population</a:t>
            </a:r>
          </a:p>
          <a:p>
            <a:r>
              <a:rPr lang="en-US" dirty="0" smtClean="0"/>
              <a:t>EX: Percentages of teachers with various levels of degrees</a:t>
            </a:r>
            <a:endParaRPr lang="en-US" dirty="0"/>
          </a:p>
        </p:txBody>
      </p:sp>
      <p:pic>
        <p:nvPicPr>
          <p:cNvPr id="25602" name="Picture 2" descr="http://www.saburchill.com/facts/images/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599" y="2133600"/>
            <a:ext cx="433961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What would be an appropriate title for this graph?</a:t>
            </a:r>
          </a:p>
          <a:p>
            <a:r>
              <a:rPr lang="en-US" dirty="0" smtClean="0"/>
              <a:t>Which item do leopard seals eat the most often?</a:t>
            </a:r>
          </a:p>
          <a:p>
            <a:r>
              <a:rPr lang="en-US" dirty="0" smtClean="0"/>
              <a:t>Which item do leopard seals eat the least often?</a:t>
            </a:r>
          </a:p>
          <a:p>
            <a:r>
              <a:rPr lang="en-US" dirty="0" smtClean="0"/>
              <a:t>All of the items should add up to _____%.</a:t>
            </a:r>
            <a:endParaRPr lang="en-US" dirty="0"/>
          </a:p>
        </p:txBody>
      </p:sp>
      <p:pic>
        <p:nvPicPr>
          <p:cNvPr id="25602" name="Picture 2" descr="http://www.saburchill.com/facts/images/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599" y="2133600"/>
            <a:ext cx="433961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Should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want to show the number of organisms living in a certain area over the period of 125 years.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Line Graph—change over time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www.algebralab.org/img/cb07ae0c-5106-416c-8407-38da526923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733800"/>
            <a:ext cx="3990975" cy="280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Should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want to compare the amount of precipitation that is found in the different biomes. 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Bar Graph—comparison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biology.wsc.ma.edu/biology/courses/hoag/IDIS/630/webposters/aldrichbiome/ch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390900"/>
            <a:ext cx="43053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Rosita found that if she varied the amount of water she gave her plants, the plants grew at different rates.</a:t>
            </a:r>
          </a:p>
          <a:p>
            <a:endParaRPr lang="en-US" dirty="0" smtClean="0"/>
          </a:p>
          <a:p>
            <a:r>
              <a:rPr lang="en-US" dirty="0" smtClean="0"/>
              <a:t>What one thing was deliberately changed in the investigation?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Amount of water given to each plant</a:t>
            </a:r>
          </a:p>
          <a:p>
            <a:endParaRPr lang="en-US" dirty="0" smtClean="0"/>
          </a:p>
          <a:p>
            <a:r>
              <a:rPr lang="en-US" dirty="0" smtClean="0"/>
              <a:t>What happened as a result of the change?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Plants grew at different rates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Should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conduct a survey and want to show the number of people that chose not at all, rather not, rather yes and totally yes.   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Bar Graph—comparison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9698" name="Picture 2" descr="http://2010.igem.org/wiki/images/8/85/ESBS-Strasbourg-Figure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790950"/>
            <a:ext cx="3849251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Should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want to show the population of yeast cells as they grow and divide over a period of 12 days. 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Line Graph—change over time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www.neiljohan.com/projects/biology/yeast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86200"/>
            <a:ext cx="447675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Graph Should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want to show how the numbers of different insect categories compare to the whole. 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Circle Graph—parts compared to whole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1746" name="Picture 2" descr="http://www.saburchill.com/IBbiology/graphs/images/0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3656" y="3505200"/>
            <a:ext cx="4626670" cy="3057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Five fish were placed in an aquarium and fed appropriate amounts of fish food.  Each month, their lengths were measured.  </a:t>
            </a:r>
          </a:p>
          <a:p>
            <a:endParaRPr lang="en-US" dirty="0" smtClean="0"/>
          </a:p>
          <a:p>
            <a:r>
              <a:rPr lang="en-US" dirty="0" smtClean="0"/>
              <a:t>What one thing was deliberately changed in the investigation?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endParaRPr lang="en-US" dirty="0" smtClean="0"/>
          </a:p>
          <a:p>
            <a:r>
              <a:rPr lang="en-US" dirty="0" smtClean="0"/>
              <a:t>What happened as a result of the change?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Fish grew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bowl of popcorn and a bowl of pretzels were placed within the reach of hungry students.  Within five minutes, all of the popcorn and half of the pretzels had been eaten.  </a:t>
            </a:r>
          </a:p>
          <a:p>
            <a:endParaRPr lang="en-US" dirty="0" smtClean="0"/>
          </a:p>
          <a:p>
            <a:r>
              <a:rPr lang="en-US" dirty="0" smtClean="0"/>
              <a:t>What one thing was deliberately changed in the investigation?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Choice of popcorn or pretzels</a:t>
            </a:r>
          </a:p>
          <a:p>
            <a:endParaRPr lang="en-US" dirty="0" smtClean="0"/>
          </a:p>
          <a:p>
            <a:r>
              <a:rPr lang="en-US" dirty="0" smtClean="0"/>
              <a:t>What happened as a result of the change?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Amounts eaten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vs. Dependent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variable that is deliberately changed is the </a:t>
            </a:r>
            <a:r>
              <a:rPr lang="en-US" b="1" dirty="0" smtClean="0">
                <a:solidFill>
                  <a:srgbClr val="C00000"/>
                </a:solidFill>
              </a:rPr>
              <a:t>independent </a:t>
            </a:r>
            <a:r>
              <a:rPr lang="en-US" dirty="0" smtClean="0"/>
              <a:t>or</a:t>
            </a:r>
            <a:r>
              <a:rPr lang="en-US" b="1" dirty="0" smtClean="0">
                <a:solidFill>
                  <a:srgbClr val="C00000"/>
                </a:solidFill>
              </a:rPr>
              <a:t> manipulated</a:t>
            </a:r>
            <a:r>
              <a:rPr lang="en-US" dirty="0" smtClean="0"/>
              <a:t> variable.</a:t>
            </a:r>
          </a:p>
          <a:p>
            <a:pPr lvl="1"/>
            <a:r>
              <a:rPr lang="en-US" dirty="0" smtClean="0"/>
              <a:t>This is what the experimenter does. </a:t>
            </a:r>
          </a:p>
          <a:p>
            <a:pPr lvl="1"/>
            <a:r>
              <a:rPr lang="en-US" dirty="0" smtClean="0"/>
              <a:t>It is sometimes called the </a:t>
            </a:r>
            <a:r>
              <a:rPr lang="en-US" b="1" dirty="0" smtClean="0">
                <a:solidFill>
                  <a:srgbClr val="C00000"/>
                </a:solidFill>
              </a:rPr>
              <a:t>experimental </a:t>
            </a:r>
            <a:r>
              <a:rPr lang="en-US" dirty="0" smtClean="0"/>
              <a:t>variable.</a:t>
            </a:r>
          </a:p>
          <a:p>
            <a:pPr lvl="1"/>
            <a:r>
              <a:rPr lang="en-US" dirty="0" smtClean="0"/>
              <a:t>On a graph, this variable is found on the x-axis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variable that changes as a result of the experiment is the </a:t>
            </a:r>
            <a:r>
              <a:rPr lang="en-US" b="1" dirty="0" smtClean="0">
                <a:solidFill>
                  <a:srgbClr val="1887EC"/>
                </a:solidFill>
              </a:rPr>
              <a:t>dependent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1887EC"/>
                </a:solidFill>
              </a:rPr>
              <a:t>responding </a:t>
            </a:r>
            <a:r>
              <a:rPr lang="en-US" dirty="0" smtClean="0"/>
              <a:t>variable.   </a:t>
            </a:r>
          </a:p>
          <a:p>
            <a:pPr lvl="1"/>
            <a:r>
              <a:rPr lang="en-US" dirty="0" smtClean="0"/>
              <a:t>This is the </a:t>
            </a:r>
            <a:r>
              <a:rPr lang="en-US" b="1" dirty="0" smtClean="0">
                <a:solidFill>
                  <a:srgbClr val="1887EC"/>
                </a:solidFill>
              </a:rPr>
              <a:t>data</a:t>
            </a:r>
            <a:r>
              <a:rPr lang="en-US" dirty="0" smtClean="0"/>
              <a:t>—</a:t>
            </a:r>
            <a:r>
              <a:rPr lang="en-US" b="1" dirty="0" smtClean="0">
                <a:solidFill>
                  <a:srgbClr val="1887EC"/>
                </a:solidFill>
              </a:rPr>
              <a:t>observations</a:t>
            </a:r>
            <a:r>
              <a:rPr lang="en-US" dirty="0" smtClean="0"/>
              <a:t>/information gathered in an experiment.</a:t>
            </a:r>
          </a:p>
          <a:p>
            <a:pPr lvl="1"/>
            <a:r>
              <a:rPr lang="en-US" dirty="0" smtClean="0"/>
              <a:t>On a graph, this variable is found on the y-axis.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MIX Mnemonic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u="sng" dirty="0" smtClean="0"/>
              <a:t>D</a:t>
            </a:r>
            <a:r>
              <a:rPr lang="en-US" sz="3200" dirty="0" smtClean="0"/>
              <a:t>ependent</a:t>
            </a:r>
          </a:p>
          <a:p>
            <a:r>
              <a:rPr lang="en-US" sz="3200" u="sng" dirty="0" smtClean="0"/>
              <a:t>R</a:t>
            </a:r>
            <a:r>
              <a:rPr lang="en-US" sz="3200" dirty="0" smtClean="0"/>
              <a:t>esponding</a:t>
            </a:r>
          </a:p>
          <a:p>
            <a:r>
              <a:rPr lang="en-US" sz="3200" u="sng" dirty="0" smtClean="0"/>
              <a:t>Y</a:t>
            </a:r>
            <a:r>
              <a:rPr lang="en-US" sz="3200" dirty="0" smtClean="0"/>
              <a:t>-axis</a:t>
            </a:r>
          </a:p>
          <a:p>
            <a:endParaRPr lang="en-US" sz="3200" dirty="0" smtClean="0"/>
          </a:p>
          <a:p>
            <a:r>
              <a:rPr lang="en-US" sz="3200" u="sng" dirty="0" smtClean="0"/>
              <a:t>M</a:t>
            </a:r>
            <a:r>
              <a:rPr lang="en-US" sz="3200" dirty="0" smtClean="0"/>
              <a:t>anipulated</a:t>
            </a:r>
          </a:p>
          <a:p>
            <a:r>
              <a:rPr lang="en-US" sz="3200" u="sng" dirty="0" smtClean="0"/>
              <a:t>I</a:t>
            </a:r>
            <a:r>
              <a:rPr lang="en-US" sz="3200" dirty="0" smtClean="0"/>
              <a:t>ndependent</a:t>
            </a:r>
          </a:p>
          <a:p>
            <a:r>
              <a:rPr lang="en-US" sz="3200" u="sng" dirty="0" smtClean="0"/>
              <a:t>X</a:t>
            </a:r>
            <a:r>
              <a:rPr lang="en-US" sz="3200" dirty="0" smtClean="0"/>
              <a:t>-axis</a:t>
            </a:r>
          </a:p>
          <a:p>
            <a:endParaRPr lang="en-US" dirty="0"/>
          </a:p>
        </p:txBody>
      </p:sp>
      <p:pic>
        <p:nvPicPr>
          <p:cNvPr id="1026" name="Picture 2" descr="http://www.webopedia.com/FIG/LINEGR.gif"/>
          <p:cNvPicPr>
            <a:picLocks noChangeAspect="1" noChangeArrowheads="1"/>
          </p:cNvPicPr>
          <p:nvPr/>
        </p:nvPicPr>
        <p:blipFill>
          <a:blip r:embed="rId2" cstate="print"/>
          <a:srcRect l="5556" t="8333"/>
          <a:stretch>
            <a:fillRect/>
          </a:stretch>
        </p:blipFill>
        <p:spPr bwMode="auto">
          <a:xfrm>
            <a:off x="3810000" y="1905000"/>
            <a:ext cx="5181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If………..Then……….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also identify independent vs. dependent variables by plugging them into the if….then….statement.</a:t>
            </a:r>
          </a:p>
          <a:p>
            <a:r>
              <a:rPr lang="en-US" dirty="0" smtClean="0"/>
              <a:t>EX: You want to know how the number of snails added </a:t>
            </a:r>
            <a:r>
              <a:rPr lang="en-US" smtClean="0"/>
              <a:t>to an aquarium </a:t>
            </a:r>
            <a:r>
              <a:rPr lang="en-US" dirty="0" smtClean="0"/>
              <a:t>changes the levels of nitrates (waste) in the water.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snails are added to the aquarium (IV)</a:t>
            </a:r>
          </a:p>
          <a:p>
            <a:pPr>
              <a:buNone/>
            </a:pPr>
            <a:r>
              <a:rPr lang="en-US" dirty="0" smtClean="0"/>
              <a:t>	Then </a:t>
            </a:r>
            <a:r>
              <a:rPr lang="en-US" dirty="0" smtClean="0">
                <a:solidFill>
                  <a:srgbClr val="FF0000"/>
                </a:solidFill>
              </a:rPr>
              <a:t>waste levels will rise (DV)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statement is a </a:t>
            </a:r>
            <a:r>
              <a:rPr lang="en-US" b="1" dirty="0" smtClean="0">
                <a:solidFill>
                  <a:srgbClr val="FF0000"/>
                </a:solidFill>
              </a:rPr>
              <a:t>hypothesis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hypothesis must be TESTABLE.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Testable: Observable and Measureable</a:t>
            </a:r>
          </a:p>
          <a:p>
            <a:pPr lvl="1"/>
            <a:r>
              <a:rPr lang="en-US" dirty="0" smtClean="0"/>
              <a:t>Inches a plant grows</a:t>
            </a:r>
          </a:p>
          <a:p>
            <a:pPr lvl="1"/>
            <a:r>
              <a:rPr lang="en-US" dirty="0" smtClean="0"/>
              <a:t>Amount of food a dog eats</a:t>
            </a:r>
          </a:p>
          <a:p>
            <a:pPr lvl="1"/>
            <a:r>
              <a:rPr lang="en-US" dirty="0" smtClean="0"/>
              <a:t>Reaction time </a:t>
            </a:r>
          </a:p>
          <a:p>
            <a:pPr lvl="1"/>
            <a:r>
              <a:rPr lang="en-US" dirty="0" smtClean="0"/>
              <a:t>Test scores</a:t>
            </a:r>
          </a:p>
          <a:p>
            <a:pPr lvl="1"/>
            <a:r>
              <a:rPr lang="en-US" dirty="0" smtClean="0"/>
              <a:t>Number of offspring produced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Not Testable</a:t>
            </a:r>
          </a:p>
          <a:p>
            <a:pPr lvl="1"/>
            <a:r>
              <a:rPr lang="en-US" dirty="0" smtClean="0"/>
              <a:t>Opinions</a:t>
            </a:r>
          </a:p>
          <a:p>
            <a:pPr lvl="1"/>
            <a:r>
              <a:rPr lang="en-US" dirty="0" smtClean="0"/>
              <a:t>Emotions of animals</a:t>
            </a:r>
          </a:p>
          <a:p>
            <a:pPr lvl="1"/>
            <a:r>
              <a:rPr lang="en-US" dirty="0" smtClean="0"/>
              <a:t>Likes/dislikes of animals</a:t>
            </a:r>
          </a:p>
          <a:p>
            <a:pPr lvl="1"/>
            <a:r>
              <a:rPr lang="en-US" dirty="0" smtClean="0"/>
              <a:t>Magic</a:t>
            </a:r>
          </a:p>
          <a:p>
            <a:pPr lvl="1"/>
            <a:r>
              <a:rPr lang="en-US" dirty="0" smtClean="0"/>
              <a:t>Unobservable </a:t>
            </a:r>
            <a:r>
              <a:rPr lang="en-US" dirty="0" err="1" smtClean="0"/>
              <a:t>phenonmena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Only ONE variable is tested at a time in a controlled experiment.</a:t>
            </a:r>
          </a:p>
          <a:p>
            <a:r>
              <a:rPr lang="en-US" dirty="0" smtClean="0"/>
              <a:t>Remaining variables are kept constant.</a:t>
            </a:r>
          </a:p>
          <a:p>
            <a:endParaRPr lang="en-US" dirty="0" smtClean="0"/>
          </a:p>
          <a:p>
            <a:r>
              <a:rPr lang="en-US" dirty="0" smtClean="0"/>
              <a:t>EX.  You want to measure plants’ growth.</a:t>
            </a:r>
          </a:p>
          <a:p>
            <a:r>
              <a:rPr lang="en-US" dirty="0" smtClean="0"/>
              <a:t>Invalid Experiment: </a:t>
            </a:r>
          </a:p>
          <a:p>
            <a:pPr lvl="1"/>
            <a:r>
              <a:rPr lang="en-US" dirty="0" smtClean="0"/>
              <a:t>Group One—normal temp, soil, location, water</a:t>
            </a:r>
          </a:p>
          <a:p>
            <a:pPr lvl="1"/>
            <a:r>
              <a:rPr lang="en-US" dirty="0" smtClean="0"/>
              <a:t>Group Two—cold temp, bad soil, closet, no water</a:t>
            </a:r>
          </a:p>
          <a:p>
            <a:r>
              <a:rPr lang="en-US" dirty="0" smtClean="0"/>
              <a:t>Valid Experiment</a:t>
            </a:r>
          </a:p>
          <a:p>
            <a:pPr lvl="1"/>
            <a:r>
              <a:rPr lang="en-US" dirty="0" smtClean="0"/>
              <a:t>Group One—normal temp, soil, location, water</a:t>
            </a:r>
          </a:p>
          <a:p>
            <a:pPr lvl="1"/>
            <a:r>
              <a:rPr lang="en-US" dirty="0" smtClean="0"/>
              <a:t>Group Two—cold temp, normal soil, location, water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926</Words>
  <Application>Microsoft Macintosh PowerPoint</Application>
  <PresentationFormat>On-screen Show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Science Basics</vt:lpstr>
      <vt:lpstr>Investigation One</vt:lpstr>
      <vt:lpstr>Investigation Two</vt:lpstr>
      <vt:lpstr>Investigation Three</vt:lpstr>
      <vt:lpstr>Independent vs. Dependent Variables</vt:lpstr>
      <vt:lpstr>DRY MIX Mnemonic</vt:lpstr>
      <vt:lpstr>If………..Then……….</vt:lpstr>
      <vt:lpstr>The hypothesis must be TESTABLE.</vt:lpstr>
      <vt:lpstr>Experimental Design</vt:lpstr>
      <vt:lpstr>Experimental Design</vt:lpstr>
      <vt:lpstr>Graphs</vt:lpstr>
      <vt:lpstr>Bar Graph</vt:lpstr>
      <vt:lpstr>Bar Graph</vt:lpstr>
      <vt:lpstr>Line Graph</vt:lpstr>
      <vt:lpstr>Line Graph</vt:lpstr>
      <vt:lpstr>Circle Graphs</vt:lpstr>
      <vt:lpstr>Circle Graphs</vt:lpstr>
      <vt:lpstr>Which Graph Should Be Used?</vt:lpstr>
      <vt:lpstr>Which Graph Should Be Used?</vt:lpstr>
      <vt:lpstr>Which Graph Should Be Used?</vt:lpstr>
      <vt:lpstr>Which Graph Should Be Used?</vt:lpstr>
      <vt:lpstr>Which Graph Should Be Used?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Basics</dc:title>
  <dc:creator>windj</dc:creator>
  <cp:lastModifiedBy>Emily Klein</cp:lastModifiedBy>
  <cp:revision>32</cp:revision>
  <dcterms:created xsi:type="dcterms:W3CDTF">2012-01-20T21:07:46Z</dcterms:created>
  <dcterms:modified xsi:type="dcterms:W3CDTF">2017-09-05T02:36:14Z</dcterms:modified>
</cp:coreProperties>
</file>